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CE03A-BD01-4300-B8C0-CC4DA94093A0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7AE7-4F3E-4D92-90B8-D397DDDC73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5375-2477-4909-82C6-1EDAD875D3F3}" type="datetimeFigureOut">
              <a:rPr lang="es-ES" smtClean="0"/>
              <a:pPr/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369-270B-45AC-8130-746BFD3C017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2.bp.blogspot.com/-u5sBf0UFNp8/Tst1khz64WI/AAAAAAAAGv4/ef1DC_jyqtg/s1600/anunciaci%C3%B3n-a-los-pastores-san-isidoro-de-le%C3%B3n.jpg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03varvara.files.wordpress.com/2010/06/unknown-artist-romanesque-tympanum-abadia-de-saint-pierre-de-moissac-france-12th-c-e1277063409353.jpg?w=1200&amp;h=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4373" cy="710140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2335" y="5750004"/>
            <a:ext cx="88072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PAINTING AND SCULPTURE</a:t>
            </a:r>
            <a:endParaRPr lang="es-E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467544" y="332656"/>
            <a:ext cx="4104456" cy="57606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PARTS OF A PORTAL: TYMPANUM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5" y="126876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Tympanum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depicts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Last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Judgement</a:t>
            </a:r>
            <a:endParaRPr lang="es-ES" sz="2000" dirty="0"/>
          </a:p>
        </p:txBody>
      </p:sp>
      <p:pic>
        <p:nvPicPr>
          <p:cNvPr id="7" name="Picture 2" descr="http://www.amigosdelromanico.org/dearteromanico/imagenes/dar_timpan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524426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467544" y="1988840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middle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appears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Judge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blessing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315316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sittingin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mandorle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almond</a:t>
            </a:r>
            <a:endParaRPr lang="es-E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3933056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surrounded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evangelists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animals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(Mark: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lyon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Mathew: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ox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John: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Eagle)</a:t>
            </a:r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539552" y="5373216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Around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judged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twenty-four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wise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Apocalypse</a:t>
            </a:r>
            <a:endParaRPr lang="es-ES" sz="2000" dirty="0"/>
          </a:p>
        </p:txBody>
      </p:sp>
      <p:pic>
        <p:nvPicPr>
          <p:cNvPr id="14" name="Picture 4" descr="http://www.guiarte.com/archivoimg/general/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47254"/>
            <a:ext cx="2592288" cy="3110746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707904" y="3429000"/>
            <a:ext cx="3528392" cy="57606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PARTS OF A PORTAL: ARCHIVOLTS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683568" y="332656"/>
            <a:ext cx="3672408" cy="57606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EXEMPT SCULPTURE: VIRGIN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yzantine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Theotokos</a:t>
            </a:r>
            <a:endParaRPr lang="es-ES" sz="2000" dirty="0"/>
          </a:p>
        </p:txBody>
      </p:sp>
      <p:sp>
        <p:nvSpPr>
          <p:cNvPr id="8" name="7 Rectángulo"/>
          <p:cNvSpPr/>
          <p:nvPr/>
        </p:nvSpPr>
        <p:spPr>
          <a:xfrm>
            <a:off x="467543" y="2001034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Virgin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throne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3" y="270892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Both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appear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looking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front</a:t>
            </a:r>
            <a:endParaRPr lang="es-E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2" y="3441194"/>
            <a:ext cx="3456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are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blessing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</a:t>
            </a: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467543" y="3933057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difference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just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size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  <a:p>
            <a:pPr lvl="1"/>
            <a:endParaRPr lang="es-ES" sz="2000" dirty="0"/>
          </a:p>
        </p:txBody>
      </p:sp>
      <p:sp>
        <p:nvSpPr>
          <p:cNvPr id="12" name="11 Rectángulo"/>
          <p:cNvSpPr/>
          <p:nvPr/>
        </p:nvSpPr>
        <p:spPr>
          <a:xfrm>
            <a:off x="467543" y="465313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are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disproportionate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467543" y="5085184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time,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evolved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position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Son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varied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a bit  more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realistic</a:t>
            </a:r>
            <a:endParaRPr lang="es-ES" sz="2000" dirty="0"/>
          </a:p>
        </p:txBody>
      </p:sp>
      <p:sp>
        <p:nvSpPr>
          <p:cNvPr id="14" name="13 Rectángulo"/>
          <p:cNvSpPr/>
          <p:nvPr/>
        </p:nvSpPr>
        <p:spPr>
          <a:xfrm>
            <a:off x="467543" y="607810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wer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polychrome</a:t>
            </a:r>
            <a:endParaRPr lang="es-ES" sz="2000" dirty="0"/>
          </a:p>
        </p:txBody>
      </p:sp>
      <p:pic>
        <p:nvPicPr>
          <p:cNvPr id="39938" name="Picture 2" descr="http://www.museudiocesaurgell.org/romanico/imagen/mare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2664296" cy="615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15 Rectángulo"/>
          <p:cNvSpPr/>
          <p:nvPr/>
        </p:nvSpPr>
        <p:spPr>
          <a:xfrm>
            <a:off x="467544" y="158873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Made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wood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~AUT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518" y="0"/>
            <a:ext cx="9665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4932040" y="5445224"/>
            <a:ext cx="36153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PAINTING</a:t>
            </a:r>
            <a:endParaRPr lang="es-E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827584" y="476672"/>
            <a:ext cx="6051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CHARACTERISTICS: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357301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common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inside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churches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decorating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walls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155679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Romanesque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painting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sculpture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architecture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899592" y="278092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has a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marked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didactic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</a:t>
            </a:r>
            <a:endParaRPr lang="es-ES" sz="3200" dirty="0"/>
          </a:p>
        </p:txBody>
      </p:sp>
      <p:sp>
        <p:nvSpPr>
          <p:cNvPr id="9" name="8 Rectángulo"/>
          <p:cNvSpPr/>
          <p:nvPr/>
        </p:nvSpPr>
        <p:spPr>
          <a:xfrm>
            <a:off x="971600" y="47971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themes</a:t>
            </a: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are,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almost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exclusivively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religious</a:t>
            </a:r>
            <a:endParaRPr lang="es-ES" sz="3200" dirty="0"/>
          </a:p>
        </p:txBody>
      </p:sp>
      <p:sp>
        <p:nvSpPr>
          <p:cNvPr id="10" name="9 Rectángulo"/>
          <p:cNvSpPr/>
          <p:nvPr/>
        </p:nvSpPr>
        <p:spPr>
          <a:xfrm>
            <a:off x="971600" y="5949280"/>
            <a:ext cx="4966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Simplicity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message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105785" y="188640"/>
            <a:ext cx="69946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TECHNIQUES AND SUPPORTS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3" descr="~AUT0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1986"/>
            <a:ext cx="2880320" cy="220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20 Grupo"/>
          <p:cNvGrpSpPr/>
          <p:nvPr/>
        </p:nvGrpSpPr>
        <p:grpSpPr>
          <a:xfrm>
            <a:off x="251520" y="1196752"/>
            <a:ext cx="2736304" cy="1008112"/>
            <a:chOff x="251520" y="1196752"/>
            <a:chExt cx="2736304" cy="1008112"/>
          </a:xfrm>
        </p:grpSpPr>
        <p:sp>
          <p:nvSpPr>
            <p:cNvPr id="8" name="7 Rectángulo"/>
            <p:cNvSpPr/>
            <p:nvPr/>
          </p:nvSpPr>
          <p:spPr>
            <a:xfrm>
              <a:off x="251520" y="1196752"/>
              <a:ext cx="2736304" cy="6480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ON WALL, MAINLY IN APSES: FRESCO</a:t>
              </a:r>
              <a:endPara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1" name="10 Flecha abajo"/>
            <p:cNvSpPr/>
            <p:nvPr/>
          </p:nvSpPr>
          <p:spPr>
            <a:xfrm>
              <a:off x="1403648" y="1844824"/>
              <a:ext cx="288032" cy="36004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21 Grupo"/>
          <p:cNvGrpSpPr/>
          <p:nvPr/>
        </p:nvGrpSpPr>
        <p:grpSpPr>
          <a:xfrm>
            <a:off x="3275856" y="1196752"/>
            <a:ext cx="2736304" cy="1008112"/>
            <a:chOff x="3275856" y="1196752"/>
            <a:chExt cx="2736304" cy="1008112"/>
          </a:xfrm>
        </p:grpSpPr>
        <p:sp>
          <p:nvSpPr>
            <p:cNvPr id="12" name="11 Rectángulo"/>
            <p:cNvSpPr/>
            <p:nvPr/>
          </p:nvSpPr>
          <p:spPr>
            <a:xfrm>
              <a:off x="3275856" y="1196752"/>
              <a:ext cx="2736304" cy="6480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ON  WOOD: 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ALTAR FRONTALS</a:t>
              </a:r>
              <a:endPara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14 Flecha abajo"/>
            <p:cNvSpPr/>
            <p:nvPr/>
          </p:nvSpPr>
          <p:spPr>
            <a:xfrm>
              <a:off x="4499992" y="1844824"/>
              <a:ext cx="288032" cy="36004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" name="22 Grupo"/>
          <p:cNvGrpSpPr/>
          <p:nvPr/>
        </p:nvGrpSpPr>
        <p:grpSpPr>
          <a:xfrm>
            <a:off x="6228184" y="1196752"/>
            <a:ext cx="2736304" cy="1008112"/>
            <a:chOff x="6228184" y="1196752"/>
            <a:chExt cx="2736304" cy="1008112"/>
          </a:xfrm>
        </p:grpSpPr>
        <p:sp>
          <p:nvSpPr>
            <p:cNvPr id="13" name="12 Rectángulo"/>
            <p:cNvSpPr/>
            <p:nvPr/>
          </p:nvSpPr>
          <p:spPr>
            <a:xfrm>
              <a:off x="6228184" y="1196752"/>
              <a:ext cx="2736304" cy="6480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ON CODEX: MINIATURE</a:t>
              </a:r>
              <a:endPara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6" name="15 Flecha abajo"/>
            <p:cNvSpPr/>
            <p:nvPr/>
          </p:nvSpPr>
          <p:spPr>
            <a:xfrm>
              <a:off x="7380312" y="1844824"/>
              <a:ext cx="288032" cy="36004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23 Grupo"/>
          <p:cNvGrpSpPr/>
          <p:nvPr/>
        </p:nvGrpSpPr>
        <p:grpSpPr>
          <a:xfrm>
            <a:off x="1043608" y="5373216"/>
            <a:ext cx="3096344" cy="648072"/>
            <a:chOff x="1043608" y="5373216"/>
            <a:chExt cx="3096344" cy="648072"/>
          </a:xfrm>
        </p:grpSpPr>
        <p:sp>
          <p:nvSpPr>
            <p:cNvPr id="14" name="13 Rectángulo"/>
            <p:cNvSpPr/>
            <p:nvPr/>
          </p:nvSpPr>
          <p:spPr>
            <a:xfrm>
              <a:off x="1043608" y="5373216"/>
              <a:ext cx="2736304" cy="64807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IN CLOTHES: TAPESTRY</a:t>
              </a:r>
              <a:endPara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3779912" y="5589240"/>
              <a:ext cx="360040" cy="216024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Picture 3" descr="~AUT0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952328" cy="2094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7" name="Picture 3" descr="http://28.media.tumblr.com/tumblr_lo8yrzp6tU1qavenko1_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630525"/>
            <a:ext cx="3096344" cy="203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1" name="Picture 7" descr="http://image.librodearena.com/b/7/1384517/be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72" y="2276872"/>
            <a:ext cx="2952328" cy="219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39552" y="1124744"/>
            <a:ext cx="8136904" cy="720080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THERE IS A HIERARCHY OF THE CHARACTERS: CHRIST OF THE VIRGIN APPEAR IN THE MIDDLE, IN BIGGER SIZE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2204864"/>
            <a:ext cx="2880320" cy="136815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AROUND THEM ANGELS OR EVANGELISTS. OTHER SAINTS IN A LOWER POSITION. 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61541" y="260648"/>
            <a:ext cx="4186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WALL PAINTING 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3789040"/>
            <a:ext cx="2880320" cy="136815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NATURAL ELEMENTS: ANIMALS AND PLANTS, NEAR THE FLOOR 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5301208"/>
            <a:ext cx="2880320" cy="136815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IMAGES ARE NOT FRIENDLY AND ARE FULL OF CONVENTIONALISM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7891" name="Picture 3" descr="http://www.femturisme.cat/_fotos/pobles/0089_sant-climent-taull-pantoc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2348880"/>
            <a:ext cx="5167351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Flecha abajo"/>
          <p:cNvSpPr/>
          <p:nvPr/>
        </p:nvSpPr>
        <p:spPr>
          <a:xfrm>
            <a:off x="5940152" y="1844824"/>
            <a:ext cx="360040" cy="864096"/>
          </a:xfrm>
          <a:prstGeom prst="downArrow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23 Grupo"/>
          <p:cNvGrpSpPr/>
          <p:nvPr/>
        </p:nvGrpSpPr>
        <p:grpSpPr>
          <a:xfrm>
            <a:off x="3572272" y="3212976"/>
            <a:ext cx="4024064" cy="1584176"/>
            <a:chOff x="3572272" y="3212976"/>
            <a:chExt cx="4024064" cy="1584176"/>
          </a:xfrm>
        </p:grpSpPr>
        <p:cxnSp>
          <p:nvCxnSpPr>
            <p:cNvPr id="13" name="12 Conector recto de flecha"/>
            <p:cNvCxnSpPr/>
            <p:nvPr/>
          </p:nvCxnSpPr>
          <p:spPr>
            <a:xfrm flipV="1">
              <a:off x="3707904" y="3212976"/>
              <a:ext cx="3528392" cy="720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>
              <a:off x="3572272" y="3293368"/>
              <a:ext cx="1359768" cy="143177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>
              <a:off x="3635896" y="3284984"/>
              <a:ext cx="3960440" cy="151216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3635896" y="3284984"/>
              <a:ext cx="1592560" cy="2244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24 Conector recto de flecha"/>
          <p:cNvCxnSpPr/>
          <p:nvPr/>
        </p:nvCxnSpPr>
        <p:spPr>
          <a:xfrm>
            <a:off x="3491880" y="3501008"/>
            <a:ext cx="1512168" cy="20162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67544" y="332656"/>
            <a:ext cx="8136904" cy="720080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ea typeface="Times New Roman" pitchFamily="18" charset="0"/>
                <a:cs typeface="Aharoni" pitchFamily="2" charset="-79"/>
              </a:rPr>
              <a:t>THE MAIN ICONOGRAPHY IS THAT OF THE PANTOCRATOR OR THE CHRIST DEPICTED AS A JUDGE IN A THREATENING WAY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24128" y="1196752"/>
            <a:ext cx="2880320" cy="79208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IMAGES LOOK AT THE FRONT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724128" y="2132856"/>
            <a:ext cx="2880320" cy="115212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COLOURS ARE FLAT, WITHOUT SHADES OR DIFFERENCES OF TONALITY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24128" y="3429000"/>
            <a:ext cx="2880320" cy="79208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THEY DON´T USE PERSPECTIVE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24128" y="4365104"/>
            <a:ext cx="2880320" cy="79208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IMAGES ARE LIMITED BY THICK BLACK LINES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24128" y="5373216"/>
            <a:ext cx="2880320" cy="1224136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914400" algn="l"/>
              </a:tabLst>
            </a:pP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 GIVE THE IMPRESSION OF DEEPNESS THEY DRAW PARALLEL LINES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8918" name="Picture 6" descr="http://3.bp.blogspot.com/-YQe0wgfvf5Y/TcAwgySxsxI/AAAAAAAAANA/dsnRe4dOzyE/s1600/ta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4104456" cy="517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0" name="Picture 8" descr="http://upload.wikimedia.org/wikipedia/commons/thumb/3/30/Meister_von_Daphni_002.jpg/220px-Meister_von_Daphni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912337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22" name="Picture 10" descr="http://3.bp.blogspot.com/-LyAdOWY_2ww/Tst1kF6QQBI/AAAAAAAAGv0/sn4DYSTJAoQ/s640/1569514359_ebf28fa9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4879429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 descr="http://2.bp.blogspot.com/-u5sBf0UFNp8/Tst1khz64WI/AAAAAAAAGv4/ef1DC_jyqtg/s640/anunciaci%25C3%25B3n-a-los-pastores-san-isidoro-de-le%25C3%25B3n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504056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30" name="Picture 18" descr="http://www.arquivoltas.com/Presentacion/Pintu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196752"/>
            <a:ext cx="4176464" cy="538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6" descr="C:\WINDOWS\Desktop\Romanesque Painting\David&amp;GoliathStaMariaTahullSpa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1196752"/>
            <a:ext cx="3888432" cy="5438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890" name="AutoShape 2" descr="http://docs.google.com/?pid=bl&amp;srcid=ADGEESjhpGLrMG_X1jqduDY9OQdm-ujzl4ES5U6AgUiw3wIe9K9J_bHzNvKFnWHLYFLsD6ddLiYMtcuRzPRdTSVs06MxELLRXhgEXSb0QEt0g-36Zft55cNbG3XaWZIytFOFM7g4gcLg&amp;q=cache%3AommckMX8TUQJ%3Awww.sabresocials.com%2Fkevin%2FCiv12GreatThaw%2FRomanesque%2520Painting.ppt%20ROMANESQUE%20PAINTING%20CHARACTERISTICS&amp;docid=e0b5812c7af33a0e9ceda851247e582a&amp;a=bi&amp;pagenumber=6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892" name="AutoShape 4" descr="http://docs.google.com/?pid=bl&amp;srcid=ADGEESjhpGLrMG_X1jqduDY9OQdm-ujzl4ES5U6AgUiw3wIe9K9J_bHzNvKFnWHLYFLsD6ddLiYMtcuRzPRdTSVs06MxELLRXhgEXSb0QEt0g-36Zft55cNbG3XaWZIytFOFM7g4gcLg&amp;q=cache%3AommckMX8TUQJ%3Awww.sabresocials.com%2Fkevin%2FCiv12GreatThaw%2FRomanesque%2520Painting.ppt%20ROMANESQUE%20PAINTING%20CHARACTERISTICS&amp;docid=e0b5812c7af33a0e9ceda851247e582a&amp;a=bi&amp;pagenumber=6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355976" y="548680"/>
            <a:ext cx="4464496" cy="223224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Figures are generally sized according to importance, not in accordance with perspective.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92419"/>
            <a:ext cx="4752528" cy="5770287"/>
            <a:chOff x="816" y="1122"/>
            <a:chExt cx="2496" cy="3049"/>
          </a:xfrm>
        </p:grpSpPr>
        <p:pic>
          <p:nvPicPr>
            <p:cNvPr id="6" name="Picture 6" descr="C:\WINDOWS\Desktop\Romanesque Painting\MartyrdomOfStVincentFrenc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4" y="1122"/>
              <a:ext cx="1991" cy="29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16" y="3976"/>
              <a:ext cx="2496" cy="19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4355976" y="2996952"/>
            <a:ext cx="4464496" cy="1440160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Volume, perspective and proportion between elements are not important.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55776" y="188640"/>
            <a:ext cx="3859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ICONOGRAPHY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92080" y="1340768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PANTOCRATOR IS ALWAYS BLESSING: HIS RIGHT HAND MAKE THIS SIGNAL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92080" y="2636912"/>
            <a:ext cx="3600400" cy="115212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WITH THE LEFT HAND HE HOLDS A BOOK IN WHICH IT CAN BE READ: “EGO SUM LUX MUNDI”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92080" y="4149080"/>
            <a:ext cx="3600400" cy="201622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BOTH SIDES APPEAR THE LETTERS ALPHA AND OMEGA, FIRST AND LAST LETTERS OF THE GREEK ALPHABET SIMBOLIZES THAT CHRIST IS THE BEGINNING AND THE END OF EVERYTHING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31" name="Picture 15" descr="http://05varvara.files.wordpress.com/2011/11/unknown-artist-christ-pantocrator-church-of-the-monastery-of-st-anthony-the-great-coptic-12th-century.jpg?w=1200&amp;h=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516162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15 Conector recto de flecha"/>
          <p:cNvCxnSpPr/>
          <p:nvPr/>
        </p:nvCxnSpPr>
        <p:spPr>
          <a:xfrm flipH="1">
            <a:off x="1835696" y="1916832"/>
            <a:ext cx="3312368" cy="50405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7" name="Picture 11" descr="http://lh6.ggpht.com/_of1CZg78E7o/Su_SZ8z_UxI/AAAAAAAAGok/DTZnYU3vMnc/AntoniCacig%C3%B3ssept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176464" cy="541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17 Conector recto de flecha"/>
          <p:cNvCxnSpPr/>
          <p:nvPr/>
        </p:nvCxnSpPr>
        <p:spPr>
          <a:xfrm flipH="1">
            <a:off x="3851920" y="3068960"/>
            <a:ext cx="1368152" cy="1440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7 Grupo"/>
          <p:cNvGrpSpPr/>
          <p:nvPr/>
        </p:nvGrpSpPr>
        <p:grpSpPr>
          <a:xfrm>
            <a:off x="0" y="1196752"/>
            <a:ext cx="4824536" cy="5218512"/>
            <a:chOff x="6516216" y="476672"/>
            <a:chExt cx="4824536" cy="5218512"/>
          </a:xfrm>
        </p:grpSpPr>
        <p:pic>
          <p:nvPicPr>
            <p:cNvPr id="17" name="Picture 13" descr="http://www.lib-art.com/imgpainting/9/4/37449-christ-pantocrator-romanesque-painter-catal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476672"/>
              <a:ext cx="4680520" cy="52185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" name="26 Grupo"/>
            <p:cNvGrpSpPr/>
            <p:nvPr/>
          </p:nvGrpSpPr>
          <p:grpSpPr>
            <a:xfrm>
              <a:off x="8244408" y="1916832"/>
              <a:ext cx="3096344" cy="2808312"/>
              <a:chOff x="8244408" y="1916832"/>
              <a:chExt cx="3096344" cy="2808312"/>
            </a:xfrm>
          </p:grpSpPr>
          <p:cxnSp>
            <p:nvCxnSpPr>
              <p:cNvPr id="21" name="20 Conector recto de flecha"/>
              <p:cNvCxnSpPr/>
              <p:nvPr/>
            </p:nvCxnSpPr>
            <p:spPr>
              <a:xfrm flipH="1" flipV="1">
                <a:off x="8244408" y="1916832"/>
                <a:ext cx="3096344" cy="280831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 de flecha"/>
              <p:cNvCxnSpPr/>
              <p:nvPr/>
            </p:nvCxnSpPr>
            <p:spPr>
              <a:xfrm flipH="1" flipV="1">
                <a:off x="9324528" y="1916832"/>
                <a:ext cx="2016224" cy="2664296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5" descr="http://t3.gstatic.com/images?q=tbn:ANd9GcR4HeMRafWm2fn4_vfRnUut6w5qsLrUdPSgL8iJPjbley9o6cko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052736"/>
            <a:ext cx="4248473" cy="5353078"/>
          </a:xfrm>
          <a:prstGeom prst="rect">
            <a:avLst/>
          </a:prstGeom>
          <a:noFill/>
        </p:spPr>
      </p:pic>
      <p:cxnSp>
        <p:nvCxnSpPr>
          <p:cNvPr id="34" name="33 Conector recto de flecha"/>
          <p:cNvCxnSpPr/>
          <p:nvPr/>
        </p:nvCxnSpPr>
        <p:spPr>
          <a:xfrm flipH="1" flipV="1">
            <a:off x="1763688" y="2276872"/>
            <a:ext cx="3240360" cy="288032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3419872" y="2276872"/>
            <a:ext cx="1800200" cy="33843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55776" y="188640"/>
            <a:ext cx="3859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ICONOGRAPHY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92080" y="980728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CHRIST IS NORMALLY SITTING ON A BAND THAT SYMBOLIZES THE SKY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92080" y="2132856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HIS FEET STAND ON A BALL THAT IS THE DECPICTION OF THE EARTH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92080" y="3284984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COLOUR OF THE FACE IS DEPICTED WITH COLOURED CIRCLES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92080" y="4365104"/>
            <a:ext cx="3600400" cy="64807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EYES ARE ENORMOUS AND INEXPRESSIVE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92080" y="5157192"/>
            <a:ext cx="3600400" cy="64807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HANDS ARE TOO LONG, THE SAME AS OTHER FEATURES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292080" y="5949280"/>
            <a:ext cx="3600400" cy="64807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A POWERFUL GOD, NOT A PITIFUL ONE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" name="Picture 9" descr="http://lh6.ggpht.com/_MIcby7YZXjk/TUhcKOCVOoI/AAAAAAAAHVk/yEHqkcq6AXk/PAntocrator%20de%20Santa%20Maria%20de%20mur,%20Museo%20de%20Fine%20aRts%20de%20Bo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" y="2132856"/>
            <a:ext cx="5096605" cy="2499979"/>
          </a:xfrm>
          <a:prstGeom prst="rect">
            <a:avLst/>
          </a:prstGeom>
          <a:noFill/>
        </p:spPr>
      </p:pic>
      <p:pic>
        <p:nvPicPr>
          <p:cNvPr id="17" name="Picture 15" descr="http://05varvara.files.wordpress.com/2011/11/unknown-artist-christ-pantocrator-church-of-the-monastery-of-st-anthony-the-great-coptic-12th-century.jpg?w=1200&amp;h=1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650973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22 Conector recto de flecha"/>
          <p:cNvCxnSpPr/>
          <p:nvPr/>
        </p:nvCxnSpPr>
        <p:spPr>
          <a:xfrm flipH="1">
            <a:off x="2699792" y="2880320"/>
            <a:ext cx="2592288" cy="22768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Picture 5" descr="http://www.grec.com/hiperenc/gran/FOTO/FG002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4176464" cy="5702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 descr="http://www.oocities.org/thetropics/lagoon/6202/pantocra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4032448" cy="5641356"/>
          </a:xfrm>
          <a:prstGeom prst="rect">
            <a:avLst/>
          </a:prstGeom>
          <a:noFill/>
        </p:spPr>
      </p:pic>
      <p:pic>
        <p:nvPicPr>
          <p:cNvPr id="45067" name="Picture 11" descr="http://lh3.ggpht.com/_of1CZg78E7o/SWine0B7uEI/AAAAAAAADc4/W0cu4naJcR0/AAAAAAAAAAA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80" y="1700808"/>
            <a:ext cx="5101603" cy="397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3" name="Picture 7" descr="http://4.bp.blogspot.com/_4kd1nXmRAYs/TDeXusMgQrI/AAAAAAAAEGk/lW9gP0bdluY/s1600/interiores16valdeoliv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09" y="1988840"/>
            <a:ext cx="4992555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4" name="Picture 2" descr="http://upload.wikimedia.org/wikipedia/commons/thumb/4/48/Silos-Duda.jpg/220px-Silos-D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1979712" cy="319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763688" y="332656"/>
            <a:ext cx="5616624" cy="136815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ROMANESQUE CHURCHES HAD RELIGIOUS PAINTINGS AND SCULPTURES AS DECORATION AND ALSO TO EXPLAIN THE SACRED EVENTS OF THE BIBLE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03848" y="2132856"/>
            <a:ext cx="2736304" cy="504056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ANY PURPOSE?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3203848" y="2708920"/>
            <a:ext cx="2664296" cy="2520280"/>
            <a:chOff x="4499992" y="2708920"/>
            <a:chExt cx="2664296" cy="2520280"/>
          </a:xfrm>
          <a:solidFill>
            <a:schemeClr val="accent6"/>
          </a:solidFill>
        </p:grpSpPr>
        <p:sp>
          <p:nvSpPr>
            <p:cNvPr id="6" name="5 Flecha abajo"/>
            <p:cNvSpPr/>
            <p:nvPr/>
          </p:nvSpPr>
          <p:spPr>
            <a:xfrm>
              <a:off x="5580112" y="2708920"/>
              <a:ext cx="360040" cy="432048"/>
            </a:xfrm>
            <a:prstGeom prst="downArrow">
              <a:avLst/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499992" y="3429000"/>
              <a:ext cx="2664296" cy="18002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YES, TO TEACH PEOPLE THE PRINCIPLES OF THE CHRISTIAN RELIGION</a:t>
              </a:r>
              <a:endParaRPr lang="es-ES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33796" name="Picture 4" descr="http://www.sacred-destinations.com/spain/images/madrid/prado-museum/resized/san-baudelio-de-berlanga-elephant-castle-prado-wp-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200" y="2132856"/>
            <a:ext cx="246027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555776" y="188640"/>
            <a:ext cx="3859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ICONOGRAPHY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92080" y="1052736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VIRGIN APPEARS ALWAYS WITH HER SON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92080" y="2204864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IT IS THE HEIR OF THE BYZANTINE THEOTOKOS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92080" y="3429000"/>
            <a:ext cx="3600400" cy="93610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THEY APPEAR INSIDE THE MANDORLE THE SAME AS THE PANTOCRATOR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92080" y="4653136"/>
            <a:ext cx="3600400" cy="64807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CHILD IS BLESSING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292080" y="5517232"/>
            <a:ext cx="3600400" cy="64807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VIRGIN IS THE THRONE FOR HER SON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4037" name="Picture 5" descr="http://farm5.static.flickr.com/4016/4403896230_f917b08b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762500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 descr="http://03varvara.files.wordpress.com/2010/07/unknown-artist-majestas-mariae-the-mother-of-god-in-majesty-iglesia-de-san-quirce-de-pedret-cerces-catalonia-spain-12th-century-e127836482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19"/>
            <a:ext cx="3816424" cy="5730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9" name="Picture 7" descr="http://03varvara.files.wordpress.com/2010/07/unknown-artist-majestas-mariae-the-mother-of-god-in-majesty-mnca-barcelona-catalonia-spain-20th-century-reproduction-of-12th-century-original-e1278364633891.jpg?w=1000&amp;h=800"/>
          <p:cNvPicPr>
            <a:picLocks noChangeAspect="1" noChangeArrowheads="1"/>
          </p:cNvPicPr>
          <p:nvPr/>
        </p:nvPicPr>
        <p:blipFill>
          <a:blip r:embed="rId4" cstate="print"/>
          <a:srcRect l="31776" t="14710" r="32710" b="41159"/>
          <a:stretch>
            <a:fillRect/>
          </a:stretch>
        </p:blipFill>
        <p:spPr bwMode="auto">
          <a:xfrm rot="20755667">
            <a:off x="483545" y="1700808"/>
            <a:ext cx="4256473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4" name="Picture 2" descr="http://2.bp.blogspot.com/_WhfejM_RlbM/S1SeHr11YJI/AAAAAAAAAZM/FdddR8xc8_Q/s320/pant%C3%B3c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5796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19672" y="260648"/>
            <a:ext cx="72274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QUESTIONS</a:t>
            </a:r>
            <a:endParaRPr lang="es-E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779912" y="692696"/>
            <a:ext cx="5040560" cy="165618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SO, THE ROMANESQUE SCULPTURE AND PAINTING HAD AN EDUCATIONAL OBJECTIVE: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THEY SHOULD TEACH THE BIBLE TO ILLITERATE PEOPLE</a:t>
            </a:r>
            <a:endParaRPr lang="es-E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8" name="12 Grupo"/>
          <p:cNvGrpSpPr/>
          <p:nvPr/>
        </p:nvGrpSpPr>
        <p:grpSpPr>
          <a:xfrm>
            <a:off x="251520" y="980728"/>
            <a:ext cx="3384376" cy="4608512"/>
            <a:chOff x="251520" y="980728"/>
            <a:chExt cx="3384376" cy="4608512"/>
          </a:xfrm>
        </p:grpSpPr>
        <p:pic>
          <p:nvPicPr>
            <p:cNvPr id="3074" name="Picture 2" descr="http://www.educarex.es/image/image_gallery?uuid=6421079e-a4bf-4896-883a-e0a57163b8aa&amp;groupId=14065880&amp;t=12901049507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980728"/>
              <a:ext cx="3312543" cy="46085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>
                  <a:lumMod val="95000"/>
                  <a:lumOff val="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9 Rectángulo"/>
            <p:cNvSpPr/>
            <p:nvPr/>
          </p:nvSpPr>
          <p:spPr>
            <a:xfrm>
              <a:off x="251520" y="5373216"/>
              <a:ext cx="338437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http://2.bp.blogspot.com/_o5qra-XG6iU/TIyp7gsVyaI/AAAAAAAAAIk/w-tMPmOoU8M/s1600/02-+Virgen+de+Ge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4320480" cy="578659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563888" y="5013176"/>
            <a:ext cx="42521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SCULPTURE</a:t>
            </a:r>
            <a:endParaRPr lang="es-E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827584" y="476672"/>
            <a:ext cx="6051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CHARACTERISTICS:</a:t>
            </a:r>
            <a:endParaRPr lang="es-E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335699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Lack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naturalism</a:t>
            </a:r>
            <a:endParaRPr lang="es-E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1556792"/>
            <a:ext cx="5774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Images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adapt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971600" y="220486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are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distributed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following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criteria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hierarchy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symmetry</a:t>
            </a:r>
            <a:endParaRPr lang="es-ES" sz="3200" dirty="0"/>
          </a:p>
        </p:txBody>
      </p:sp>
      <p:sp>
        <p:nvSpPr>
          <p:cNvPr id="9" name="8 Rectángulo"/>
          <p:cNvSpPr/>
          <p:nvPr/>
        </p:nvSpPr>
        <p:spPr>
          <a:xfrm>
            <a:off x="971600" y="3933056"/>
            <a:ext cx="4745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Simplicity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message</a:t>
            </a: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71600" y="4437112"/>
            <a:ext cx="69775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</a:t>
            </a:r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places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sculptural</a:t>
            </a:r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</a:t>
            </a:r>
            <a:endParaRPr lang="es-ES" sz="32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are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portals</a:t>
            </a:r>
            <a:r>
              <a:rPr lang="es-E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32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capitals</a:t>
            </a:r>
            <a:endParaRPr lang="es-E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3528" y="476672"/>
            <a:ext cx="3888432" cy="151216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Images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must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adapt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frame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which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contained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follow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criteria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hiearchy</a:t>
            </a:r>
            <a:r>
              <a:rPr lang="es-E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symmetry</a:t>
            </a:r>
            <a:endParaRPr lang="es-ES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476672"/>
            <a:ext cx="3744416" cy="1512168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s-ES" sz="2000" dirty="0" err="1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Lack</a:t>
            </a:r>
            <a:r>
              <a:rPr lang="es-ES" sz="2000" dirty="0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naturalism</a:t>
            </a:r>
            <a:r>
              <a:rPr lang="es-ES" sz="2000" dirty="0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and </a:t>
            </a:r>
            <a:r>
              <a:rPr lang="es-ES" sz="2000" dirty="0" err="1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simplicity</a:t>
            </a:r>
            <a:r>
              <a:rPr lang="es-ES" sz="2000" dirty="0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of </a:t>
            </a:r>
            <a:r>
              <a:rPr lang="es-ES" sz="2000" dirty="0" err="1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message</a:t>
            </a:r>
            <a:r>
              <a:rPr lang="es-ES" sz="2000" dirty="0" smtClean="0">
                <a:solidFill>
                  <a:schemeClr val="bg1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endParaRPr lang="es-ES" sz="20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395536" y="2060848"/>
            <a:ext cx="4191510" cy="3816424"/>
            <a:chOff x="395536" y="2060848"/>
            <a:chExt cx="4191510" cy="3816424"/>
          </a:xfrm>
        </p:grpSpPr>
        <p:pic>
          <p:nvPicPr>
            <p:cNvPr id="36869" name="Picture 5" descr="http://upload.wikimedia.org/wikipedia/commons/thumb/b/b2/France_laMadadleineVezelay_tympanum_a.jpg/300px-France_laMadadleineVezelay_tympanum_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068960"/>
              <a:ext cx="4191510" cy="28083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7 Flecha abajo"/>
            <p:cNvSpPr/>
            <p:nvPr/>
          </p:nvSpPr>
          <p:spPr>
            <a:xfrm>
              <a:off x="1907704" y="2060848"/>
              <a:ext cx="576064" cy="72008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" name="10 Grupo"/>
          <p:cNvGrpSpPr/>
          <p:nvPr/>
        </p:nvGrpSpPr>
        <p:grpSpPr>
          <a:xfrm>
            <a:off x="5220072" y="2060848"/>
            <a:ext cx="3096344" cy="4320480"/>
            <a:chOff x="5220072" y="2060848"/>
            <a:chExt cx="3096344" cy="4320480"/>
          </a:xfrm>
        </p:grpSpPr>
        <p:pic>
          <p:nvPicPr>
            <p:cNvPr id="36867" name="Picture 3" descr="http://lookuparchitecture.com/historyromanesque/romanesqueautunjuda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3029258"/>
              <a:ext cx="3096344" cy="33520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8 Flecha abajo"/>
            <p:cNvSpPr/>
            <p:nvPr/>
          </p:nvSpPr>
          <p:spPr>
            <a:xfrm>
              <a:off x="6444208" y="2060848"/>
              <a:ext cx="576064" cy="720080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698" name="Picture 2" descr="http://artemundo.blog.com/files/2009/10/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682380" cy="2658679"/>
          </a:xfrm>
          <a:prstGeom prst="rect">
            <a:avLst/>
          </a:prstGeom>
          <a:noFill/>
        </p:spPr>
      </p:pic>
      <p:pic>
        <p:nvPicPr>
          <p:cNvPr id="29700" name="Picture 4" descr="http://4.bp.blogspot.com/_I5SrY7CijKY/SaWJsqsuPLI/AAAAAAAAAoE/rqfGcSC3110/s400/compostela_puertaplate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810000" cy="349567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404664"/>
            <a:ext cx="7992888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places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sculptural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are </a:t>
            </a:r>
            <a:r>
              <a:rPr lang="es-ES" sz="23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ortals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capitals</a:t>
            </a:r>
            <a:endParaRPr lang="es-ES" sz="2300" dirty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2699792" y="980728"/>
            <a:ext cx="5616624" cy="1368152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6596608" y="1133128"/>
            <a:ext cx="0" cy="864096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674" name="Picture 2" descr="Port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4104456" cy="456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539552" y="404664"/>
            <a:ext cx="7992888" cy="648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iconographic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programme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always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3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3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same</a:t>
            </a:r>
            <a:endParaRPr lang="es-ES" sz="2300" dirty="0">
              <a:solidFill>
                <a:schemeClr val="bg1"/>
              </a:solidFill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4644008" y="1340768"/>
            <a:ext cx="3960440" cy="1728192"/>
            <a:chOff x="-1836712" y="2132856"/>
            <a:chExt cx="3960440" cy="1728192"/>
          </a:xfrm>
        </p:grpSpPr>
        <p:grpSp>
          <p:nvGrpSpPr>
            <p:cNvPr id="6" name="7 Grupo"/>
            <p:cNvGrpSpPr/>
            <p:nvPr/>
          </p:nvGrpSpPr>
          <p:grpSpPr>
            <a:xfrm>
              <a:off x="-288032" y="2132856"/>
              <a:ext cx="2411760" cy="936104"/>
              <a:chOff x="6228184" y="1556792"/>
              <a:chExt cx="2411760" cy="936104"/>
            </a:xfrm>
          </p:grpSpPr>
          <p:sp>
            <p:nvSpPr>
              <p:cNvPr id="4" name="3 Rectángulo"/>
              <p:cNvSpPr/>
              <p:nvPr/>
            </p:nvSpPr>
            <p:spPr>
              <a:xfrm>
                <a:off x="6300192" y="1556792"/>
                <a:ext cx="2339752" cy="93610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</a:pPr>
                <a:r>
                  <a:rPr lang="en-US" sz="2400" dirty="0" smtClean="0">
                    <a:solidFill>
                      <a:schemeClr val="bg1"/>
                    </a:solidFill>
                    <a:latin typeface="Aharoni" pitchFamily="2" charset="-79"/>
                    <a:ea typeface="Times New Roman" pitchFamily="18" charset="0"/>
                    <a:cs typeface="Aharoni" pitchFamily="2" charset="-79"/>
                  </a:rPr>
                  <a:t> </a:t>
                </a:r>
                <a:endParaRPr lang="es-ES" sz="2400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6228184" y="1556792"/>
                <a:ext cx="23042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err="1" smtClean="0">
                    <a:solidFill>
                      <a:schemeClr val="bg1"/>
                    </a:solidFill>
                  </a:rPr>
                  <a:t>Tympanum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reserved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depiction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of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Last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Judgement</a:t>
                </a:r>
                <a:endParaRPr lang="es-ES" sz="16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6 Conector recto de flecha"/>
            <p:cNvCxnSpPr/>
            <p:nvPr/>
          </p:nvCxnSpPr>
          <p:spPr>
            <a:xfrm flipH="1">
              <a:off x="-1836712" y="3068960"/>
              <a:ext cx="1656184" cy="7920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9 Grupo"/>
          <p:cNvGrpSpPr/>
          <p:nvPr/>
        </p:nvGrpSpPr>
        <p:grpSpPr>
          <a:xfrm>
            <a:off x="6228184" y="3068960"/>
            <a:ext cx="2448272" cy="1512168"/>
            <a:chOff x="-324544" y="2132856"/>
            <a:chExt cx="2448272" cy="1512168"/>
          </a:xfrm>
        </p:grpSpPr>
        <p:grpSp>
          <p:nvGrpSpPr>
            <p:cNvPr id="9" name="7 Grupo"/>
            <p:cNvGrpSpPr/>
            <p:nvPr/>
          </p:nvGrpSpPr>
          <p:grpSpPr>
            <a:xfrm>
              <a:off x="-288032" y="2132856"/>
              <a:ext cx="2411760" cy="720080"/>
              <a:chOff x="6228184" y="1556792"/>
              <a:chExt cx="2411760" cy="720080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6300192" y="1556792"/>
                <a:ext cx="2339752" cy="72008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914400" algn="l"/>
                  </a:tabLst>
                </a:pPr>
                <a:r>
                  <a:rPr lang="en-US" sz="2400" dirty="0" smtClean="0">
                    <a:solidFill>
                      <a:schemeClr val="bg1"/>
                    </a:solidFill>
                    <a:latin typeface="Aharoni" pitchFamily="2" charset="-79"/>
                    <a:ea typeface="Times New Roman" pitchFamily="18" charset="0"/>
                    <a:cs typeface="Aharoni" pitchFamily="2" charset="-79"/>
                  </a:rPr>
                  <a:t> </a:t>
                </a:r>
                <a:endParaRPr lang="es-ES" sz="2400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6228184" y="1556792"/>
                <a:ext cx="23042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 err="1" smtClean="0">
                    <a:solidFill>
                      <a:schemeClr val="bg1"/>
                    </a:solidFill>
                  </a:rPr>
                  <a:t>Jambs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are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place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saints</a:t>
                </a:r>
                <a:r>
                  <a:rPr lang="es-ES" sz="16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es-ES" sz="1600" b="1" dirty="0" err="1" smtClean="0">
                    <a:solidFill>
                      <a:schemeClr val="bg1"/>
                    </a:solidFill>
                  </a:rPr>
                  <a:t>sculptures</a:t>
                </a:r>
                <a:endParaRPr lang="es-ES" sz="16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11 Conector recto de flecha"/>
            <p:cNvCxnSpPr/>
            <p:nvPr/>
          </p:nvCxnSpPr>
          <p:spPr>
            <a:xfrm flipH="1">
              <a:off x="-324544" y="2852936"/>
              <a:ext cx="216024" cy="7920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5 Grupo"/>
          <p:cNvGrpSpPr/>
          <p:nvPr/>
        </p:nvGrpSpPr>
        <p:grpSpPr>
          <a:xfrm>
            <a:off x="107504" y="2780928"/>
            <a:ext cx="4482968" cy="1586392"/>
            <a:chOff x="-36512" y="2132856"/>
            <a:chExt cx="4519195" cy="2370471"/>
          </a:xfrm>
        </p:grpSpPr>
        <p:sp>
          <p:nvSpPr>
            <p:cNvPr id="19" name="18 Rectángulo"/>
            <p:cNvSpPr/>
            <p:nvPr/>
          </p:nvSpPr>
          <p:spPr>
            <a:xfrm>
              <a:off x="-36512" y="2132856"/>
              <a:ext cx="2339752" cy="1936767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en-US" sz="2400" dirty="0" smtClean="0">
                  <a:solidFill>
                    <a:schemeClr val="bg1"/>
                  </a:solidFill>
                  <a:latin typeface="Aharoni" pitchFamily="2" charset="-79"/>
                  <a:ea typeface="Times New Roman" pitchFamily="18" charset="0"/>
                  <a:cs typeface="Aharoni" pitchFamily="2" charset="-79"/>
                </a:rPr>
                <a:t> </a:t>
              </a:r>
              <a:endParaRPr lang="es-ES" sz="2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>
              <a:off x="2358955" y="3639230"/>
              <a:ext cx="2123728" cy="86409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Rectángulo"/>
          <p:cNvSpPr/>
          <p:nvPr/>
        </p:nvSpPr>
        <p:spPr>
          <a:xfrm>
            <a:off x="251520" y="2852936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Lintel </a:t>
            </a:r>
            <a:r>
              <a:rPr lang="es-ES" sz="1600" b="1" dirty="0" err="1" smtClean="0">
                <a:solidFill>
                  <a:schemeClr val="bg1"/>
                </a:solidFill>
              </a:rPr>
              <a:t>is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reserved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for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less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important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images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or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for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geometrical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depictions</a:t>
            </a:r>
            <a:endParaRPr lang="es-ES" sz="1600" dirty="0"/>
          </a:p>
        </p:txBody>
      </p:sp>
      <p:grpSp>
        <p:nvGrpSpPr>
          <p:cNvPr id="11" name="26 Grupo"/>
          <p:cNvGrpSpPr/>
          <p:nvPr/>
        </p:nvGrpSpPr>
        <p:grpSpPr>
          <a:xfrm>
            <a:off x="539552" y="1412776"/>
            <a:ext cx="2952328" cy="1008112"/>
            <a:chOff x="107504" y="1412776"/>
            <a:chExt cx="2952328" cy="1008112"/>
          </a:xfrm>
        </p:grpSpPr>
        <p:sp>
          <p:nvSpPr>
            <p:cNvPr id="24" name="23 Rectángulo"/>
            <p:cNvSpPr/>
            <p:nvPr/>
          </p:nvSpPr>
          <p:spPr>
            <a:xfrm>
              <a:off x="107504" y="1412776"/>
              <a:ext cx="2268760" cy="100811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the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archivolts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subjects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can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vary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from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geometrical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to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human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s-ES" sz="16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depictions</a:t>
              </a:r>
              <a:r>
                <a:rPr lang="es-ES" sz="16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</p:txBody>
        </p:sp>
        <p:cxnSp>
          <p:nvCxnSpPr>
            <p:cNvPr id="25" name="24 Conector recto de flecha"/>
            <p:cNvCxnSpPr/>
            <p:nvPr/>
          </p:nvCxnSpPr>
          <p:spPr>
            <a:xfrm>
              <a:off x="2411760" y="1988840"/>
              <a:ext cx="648072" cy="21602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572000" y="4221088"/>
            <a:ext cx="4248472" cy="172819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828800" algn="l"/>
              </a:tabLst>
            </a:pP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Capitals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are </a:t>
            </a: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left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for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: </a:t>
            </a:r>
            <a:endParaRPr lang="es-ES" sz="2400" dirty="0" smtClean="0">
              <a:latin typeface="Aharoni" pitchFamily="2" charset="-79"/>
              <a:cs typeface="Aharoni" pitchFamily="2" charset="-79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Biblical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stories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endParaRPr lang="es-ES" sz="2400" dirty="0" smtClean="0">
              <a:latin typeface="Aharoni" pitchFamily="2" charset="-79"/>
              <a:cs typeface="Aharoni" pitchFamily="2" charset="-79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Vegetal motives </a:t>
            </a:r>
            <a:endParaRPr lang="es-ES" sz="2400" dirty="0" smtClean="0">
              <a:latin typeface="Aharoni" pitchFamily="2" charset="-79"/>
              <a:cs typeface="Aharoni" pitchFamily="2" charset="-79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1828800" algn="l"/>
              </a:tabLst>
            </a:pP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Satirical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r>
              <a:rPr lang="es-ES" sz="2400" dirty="0" err="1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depictions</a:t>
            </a:r>
            <a:r>
              <a:rPr lang="es-E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 </a:t>
            </a:r>
            <a:endParaRPr lang="es-ES" sz="2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99992" y="764704"/>
            <a:ext cx="4248472" cy="1224136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1828800" algn="l"/>
              </a:tabLst>
            </a:pPr>
            <a:r>
              <a:rPr lang="en-US" sz="2400" dirty="0" smtClean="0">
                <a:solidFill>
                  <a:srgbClr val="222222"/>
                </a:solidFill>
                <a:latin typeface="Aharoni" pitchFamily="2" charset="-79"/>
                <a:ea typeface="Times New Roman" pitchFamily="18" charset="0"/>
                <a:cs typeface="Aharoni" pitchFamily="2" charset="-79"/>
              </a:rPr>
              <a:t>Jambs are the place for saints sculptures </a:t>
            </a:r>
            <a:endParaRPr lang="es-ES" sz="24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0180" name="Picture 4" descr="http://ramongali.com/blog/wp-content/uploads/2010/11/Capiteles_Romanicos_Eternid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96044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://upload.wikimedia.org/wikipedia/commons/thumb/7/7c/Ap%C3%B3stoles_del_P%C3%B3rtico_de_la_Gloria.jpg/800px-Ap%C3%B3stoles_del_P%C3%B3rtico_de_la_Gl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99593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736</Words>
  <Application>Microsoft Office PowerPoint</Application>
  <PresentationFormat>Presentación en pantalla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Gema</dc:creator>
  <cp:lastModifiedBy>Gema</cp:lastModifiedBy>
  <cp:revision>2</cp:revision>
  <dcterms:created xsi:type="dcterms:W3CDTF">2016-01-26T17:16:33Z</dcterms:created>
  <dcterms:modified xsi:type="dcterms:W3CDTF">2016-01-28T14:42:05Z</dcterms:modified>
</cp:coreProperties>
</file>