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7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CE03A-BD01-4300-B8C0-CC4DA94093A0}" type="datetimeFigureOut">
              <a:rPr lang="es-ES" smtClean="0"/>
              <a:pPr/>
              <a:t>28/01/2016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07AE7-4F3E-4D92-90B8-D397DDDC73F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C9FDBB-8DE7-4D15-87A0-A1D50A5B31B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  <a:t>Slide concept by William V. Ganis, PhD </a:t>
            </a:r>
            <a:b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</a:br>
            <a: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  <a:t>FOR EDUCATIONAL USE ONLY </a:t>
            </a:r>
            <a:b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</a:br>
            <a: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  <a:t>For publication, reproduction or transmission of images, please contact individual artists, estates, photographers and exhibiting institutions for permissions and rights. 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8B044D-3790-4E96-91B1-4BBD7B8EFCB1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  <a:t>Slide concept by William V. Ganis, PhD </a:t>
            </a:r>
            <a:b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</a:br>
            <a: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  <a:t>FOR EDUCATIONAL USE ONLY </a:t>
            </a:r>
            <a:b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</a:br>
            <a: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  <a:t>For publication, reproduction or transmission of images, please contact individual artists, estates, photographers and exhibiting institutions for permissions and rights. 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4553D-3267-4DC6-B5DC-9AB0B6F414D4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  <a:t>Slide concept by William V. Ganis, PhD </a:t>
            </a:r>
            <a:b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</a:br>
            <a: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  <a:t>FOR EDUCATIONAL USE ONLY </a:t>
            </a:r>
            <a:b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</a:br>
            <a: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  <a:t>For publication, reproduction or transmission of images, please contact individual artists, estates, photographers and exhibiting institutions for permissions and rights. 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AB82F5-FBC4-441F-89F5-B5BECD81E476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  <a:t>Slide concept by William V. Ganis, PhD </a:t>
            </a:r>
            <a:b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</a:br>
            <a: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  <a:t>FOR EDUCATIONAL USE ONLY </a:t>
            </a:r>
            <a:b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</a:br>
            <a: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  <a:t>For publication, reproduction or transmission of images, please contact individual artists, estates, photographers and exhibiting institutions for permissions and rights. 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2A540A-2CDE-448C-B65D-A0796771791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  <a:t>Slide concept by William V. Ganis, PhD </a:t>
            </a:r>
            <a:b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</a:br>
            <a: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  <a:t>FOR EDUCATIONAL USE ONLY </a:t>
            </a:r>
            <a:b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</a:br>
            <a: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  <a:t>For publication, reproduction or transmission of images, please contact individual artists, estates, photographers and exhibiting institutions for permissions and rights. 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85E78D-DBAA-4EFC-BC70-0E2BFB6B5955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  <a:t>Slide concept by William V. Ganis, PhD </a:t>
            </a:r>
            <a:b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</a:br>
            <a: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  <a:t>FOR EDUCATIONAL USE ONLY </a:t>
            </a:r>
            <a:b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</a:br>
            <a: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  <a:t>For publication, reproduction or transmission of images, please contact individual artists, estates, photographers and exhibiting institutions for permissions and rights. 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B3324B-5E30-4DDD-852D-09BBB1D6E473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  <a:t>Slide concept by William V. Ganis, PhD </a:t>
            </a:r>
            <a:b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</a:br>
            <a: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  <a:t>FOR EDUCATIONAL USE ONLY </a:t>
            </a:r>
            <a:b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</a:br>
            <a: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  <a:t>For publication, reproduction or transmission of images, please contact individual artists, estates, photographers and exhibiting institutions for permissions and rights. 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E76CB6-D0F6-4E20-A026-997EE5E5C1C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  <a:t>Slide concept by William V. Ganis, PhD </a:t>
            </a:r>
            <a:b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</a:br>
            <a: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  <a:t>FOR EDUCATIONAL USE ONLY </a:t>
            </a:r>
            <a:b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</a:br>
            <a: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  <a:t>For publication, reproduction or transmission of images, please contact individual artists, estates, photographers and exhibiting institutions for permissions and rights. 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BC0CDC-35F4-4C67-9BC7-D499FBDFCC02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  <a:t>Slide concept by William V. Ganis, PhD </a:t>
            </a:r>
            <a:b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</a:br>
            <a: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  <a:t>FOR EDUCATIONAL USE ONLY </a:t>
            </a:r>
            <a:b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</a:br>
            <a: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  <a:t>For publication, reproduction or transmission of images, please contact individual artists, estates, photographers and exhibiting institutions for permissions and rights. 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CF5301-E86A-441D-BFD8-4FECF4C3B3EC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  <a:t>Slide concept by William V. Ganis, PhD </a:t>
            </a:r>
            <a:b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</a:br>
            <a: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  <a:t>FOR EDUCATIONAL USE ONLY </a:t>
            </a:r>
            <a:b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</a:br>
            <a: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  <a:t>For publication, reproduction or transmission of images, please contact individual artists, estates, photographers and exhibiting institutions for permissions and rights. 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56AFC6-27A0-46C4-A74E-AD0449C39259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  <a:t>Slide concept by William V. Ganis, PhD </a:t>
            </a:r>
            <a:b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</a:br>
            <a: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  <a:t>FOR EDUCATIONAL USE ONLY </a:t>
            </a:r>
            <a:b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</a:br>
            <a: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  <a:t>For publication, reproduction or transmission of images, please contact individual artists, estates, photographers and exhibiting institutions for permissions and rights. 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22B7D-35FB-437F-992F-00A0F43FA640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  <a:t>Slide concept by William V. Ganis, PhD </a:t>
            </a:r>
            <a:b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</a:br>
            <a: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  <a:t>FOR EDUCATIONAL USE ONLY </a:t>
            </a:r>
            <a:b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</a:br>
            <a: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  <a:t>For publication, reproduction or transmission of images, please contact individual artists, estates, photographers and exhibiting institutions for permissions and rights. 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886B34-1FA7-4384-95F8-49C16789A86D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  <a:t>Slide concept by William V. Ganis, PhD </a:t>
            </a:r>
            <a:b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</a:br>
            <a: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  <a:t>FOR EDUCATIONAL USE ONLY </a:t>
            </a:r>
            <a:b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</a:br>
            <a: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  <a:t>For publication, reproduction or transmission of images, please contact individual artists, estates, photographers and exhibiting institutions for permissions and rights. 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875610-F3CE-4D98-AA38-7E48DD6D2BE5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  <a:t>Slide concept by William V. Ganis, PhD </a:t>
            </a:r>
            <a:b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</a:br>
            <a: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  <a:t>FOR EDUCATIONAL USE ONLY </a:t>
            </a:r>
            <a:b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</a:br>
            <a: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  <a:t>For publication, reproduction or transmission of images, please contact individual artists, estates, photographers and exhibiting institutions for permissions and rights. 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382C76-E135-4BC0-919D-C72E2BC03481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  <a:t>Slide concept by William V. Ganis, PhD </a:t>
            </a:r>
            <a:b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</a:br>
            <a: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  <a:t>FOR EDUCATIONAL USE ONLY </a:t>
            </a:r>
            <a:b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</a:br>
            <a: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  <a:t>For publication, reproduction or transmission of images, please contact individual artists, estates, photographers and exhibiting institutions for permissions and rights. 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25CA92-A111-4D69-8D7A-BEA014524A33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  <a:t>Slide concept by William V. Ganis, PhD </a:t>
            </a:r>
            <a:b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</a:br>
            <a: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  <a:t>FOR EDUCATIONAL USE ONLY </a:t>
            </a:r>
            <a:b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</a:br>
            <a: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  <a:t>For publication, reproduction or transmission of images, please contact individual artists, estates, photographers and exhibiting institutions for permissions and rights. 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15BD90-5DF8-4ADF-81CE-3ED0A937ED4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  <a:t>Slide concept by William V. Ganis, PhD </a:t>
            </a:r>
            <a:b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</a:br>
            <a: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  <a:t>FOR EDUCATIONAL USE ONLY </a:t>
            </a:r>
            <a:b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</a:br>
            <a: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  <a:t>For publication, reproduction or transmission of images, please contact individual artists, estates, photographers and exhibiting institutions for permissions and rights. 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8FF399-0EEA-4C2C-97E8-6369C1C8B81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  <a:t>Slide concept by William V. Ganis, PhD </a:t>
            </a:r>
            <a:b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</a:br>
            <a: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  <a:t>FOR EDUCATIONAL USE ONLY </a:t>
            </a:r>
            <a:b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</a:br>
            <a: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  <a:t>For publication, reproduction or transmission of images, please contact individual artists, estates, photographers and exhibiting institutions for permissions and rights. 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E986CB-62B8-4AC1-9C27-F221FDE7593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  <a:t>Slide concept by William V. Ganis, PhD </a:t>
            </a:r>
            <a:b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</a:br>
            <a: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  <a:t>FOR EDUCATIONAL USE ONLY </a:t>
            </a:r>
            <a:b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</a:br>
            <a:r>
              <a:rPr lang="en-US" sz="1100" smtClean="0">
                <a:solidFill>
                  <a:srgbClr val="000000"/>
                </a:solidFill>
                <a:latin typeface="Lucida Grande" pitchFamily="-58" charset="0"/>
              </a:rPr>
              <a:t>For publication, reproduction or transmission of images, please contact individual artists, estates, photographers and exhibiting institutions for permissions and rights. 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5375-2477-4909-82C6-1EDAD875D3F3}" type="datetimeFigureOut">
              <a:rPr lang="es-ES" smtClean="0"/>
              <a:pPr/>
              <a:t>28/01/2016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369-270B-45AC-8130-746BFD3C01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5375-2477-4909-82C6-1EDAD875D3F3}" type="datetimeFigureOut">
              <a:rPr lang="es-ES" smtClean="0"/>
              <a:pPr/>
              <a:t>28/01/2016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369-270B-45AC-8130-746BFD3C01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5375-2477-4909-82C6-1EDAD875D3F3}" type="datetimeFigureOut">
              <a:rPr lang="es-ES" smtClean="0"/>
              <a:pPr/>
              <a:t>28/01/2016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369-270B-45AC-8130-746BFD3C01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5375-2477-4909-82C6-1EDAD875D3F3}" type="datetimeFigureOut">
              <a:rPr lang="es-ES" smtClean="0"/>
              <a:pPr/>
              <a:t>28/01/2016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369-270B-45AC-8130-746BFD3C01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5375-2477-4909-82C6-1EDAD875D3F3}" type="datetimeFigureOut">
              <a:rPr lang="es-ES" smtClean="0"/>
              <a:pPr/>
              <a:t>28/01/2016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369-270B-45AC-8130-746BFD3C01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5375-2477-4909-82C6-1EDAD875D3F3}" type="datetimeFigureOut">
              <a:rPr lang="es-ES" smtClean="0"/>
              <a:pPr/>
              <a:t>28/01/2016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369-270B-45AC-8130-746BFD3C01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5375-2477-4909-82C6-1EDAD875D3F3}" type="datetimeFigureOut">
              <a:rPr lang="es-ES" smtClean="0"/>
              <a:pPr/>
              <a:t>28/01/2016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369-270B-45AC-8130-746BFD3C01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5375-2477-4909-82C6-1EDAD875D3F3}" type="datetimeFigureOut">
              <a:rPr lang="es-ES" smtClean="0"/>
              <a:pPr/>
              <a:t>28/01/2016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369-270B-45AC-8130-746BFD3C01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5375-2477-4909-82C6-1EDAD875D3F3}" type="datetimeFigureOut">
              <a:rPr lang="es-ES" smtClean="0"/>
              <a:pPr/>
              <a:t>28/01/2016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369-270B-45AC-8130-746BFD3C01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5375-2477-4909-82C6-1EDAD875D3F3}" type="datetimeFigureOut">
              <a:rPr lang="es-ES" smtClean="0"/>
              <a:pPr/>
              <a:t>28/01/2016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369-270B-45AC-8130-746BFD3C01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5375-2477-4909-82C6-1EDAD875D3F3}" type="datetimeFigureOut">
              <a:rPr lang="es-ES" smtClean="0"/>
              <a:pPr/>
              <a:t>28/01/2016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369-270B-45AC-8130-746BFD3C01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85375-2477-4909-82C6-1EDAD875D3F3}" type="datetimeFigureOut">
              <a:rPr lang="es-ES" smtClean="0"/>
              <a:pPr/>
              <a:t>28/01/2016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1C369-270B-45AC-8130-746BFD3C01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23010" name="Text Box 2"/>
          <p:cNvSpPr txBox="1">
            <a:spLocks noChangeArrowheads="1"/>
          </p:cNvSpPr>
          <p:nvPr/>
        </p:nvSpPr>
        <p:spPr bwMode="auto">
          <a:xfrm>
            <a:off x="-684213" y="4652963"/>
            <a:ext cx="6705601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BAE00"/>
                </a:solidFill>
                <a:latin typeface="Futura" pitchFamily="-58" charset="0"/>
              </a:rPr>
              <a:t>GOTHIC ART </a:t>
            </a:r>
          </a:p>
          <a:p>
            <a:pPr algn="ctr">
              <a:spcBef>
                <a:spcPct val="50000"/>
              </a:spcBef>
            </a:pPr>
            <a:endParaRPr lang="en-US" b="0" i="1">
              <a:solidFill>
                <a:srgbClr val="FBAE00"/>
              </a:solidFill>
              <a:latin typeface="Arial Black" pitchFamily="34" charset="0"/>
            </a:endParaRPr>
          </a:p>
          <a:p>
            <a:pPr>
              <a:spcBef>
                <a:spcPct val="50000"/>
              </a:spcBef>
            </a:pPr>
            <a:endParaRPr lang="en-US" sz="1400" b="0">
              <a:solidFill>
                <a:srgbClr val="FBAE00"/>
              </a:solidFill>
              <a:latin typeface="Arial Black" pitchFamily="34" charset="0"/>
            </a:endParaRPr>
          </a:p>
        </p:txBody>
      </p:sp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10359" t="32051" r="66464" b="46153"/>
          <a:stretch>
            <a:fillRect/>
          </a:stretch>
        </p:blipFill>
        <p:spPr bwMode="auto">
          <a:xfrm>
            <a:off x="4932363" y="333375"/>
            <a:ext cx="3995737" cy="608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301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3851920" y="260648"/>
            <a:ext cx="4645246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GOTHIC SCULPTURE</a:t>
            </a:r>
          </a:p>
        </p:txBody>
      </p:sp>
      <p:sp>
        <p:nvSpPr>
          <p:cNvPr id="5" name="4 Rectángulo"/>
          <p:cNvSpPr/>
          <p:nvPr/>
        </p:nvSpPr>
        <p:spPr bwMode="auto">
          <a:xfrm>
            <a:off x="3851920" y="1052736"/>
            <a:ext cx="4824536" cy="15841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dirty="0">
                <a:solidFill>
                  <a:schemeClr val="bg1"/>
                </a:solidFill>
                <a:latin typeface="Arial Rounded MT Bold" pitchFamily="34" charset="0"/>
              </a:rPr>
              <a:t>GOTHIC SCULPUTURE MAINTAINED THE MEDIEVAL TRADITION OF REPRESENTING RELIGIOUS SUBJECTS, AND WAS USED TO DECORATE CHURCHS AND CATHEDRALS</a:t>
            </a:r>
          </a:p>
        </p:txBody>
      </p:sp>
      <p:sp>
        <p:nvSpPr>
          <p:cNvPr id="6" name="5 Rectángulo redondeado"/>
          <p:cNvSpPr/>
          <p:nvPr/>
        </p:nvSpPr>
        <p:spPr bwMode="auto">
          <a:xfrm>
            <a:off x="4354513" y="2492375"/>
            <a:ext cx="4681537" cy="13684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s-ES" dirty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LIKE ROMANESQUE ART, EARLY GOTHIC  SCULPTURE  WAS  MANLY ANONYMOUS, BUT THE NAMES OF SOME LATER SCULPTORS ARE KNOWN TO US</a:t>
            </a:r>
          </a:p>
        </p:txBody>
      </p:sp>
      <p:sp>
        <p:nvSpPr>
          <p:cNvPr id="51208" name="7 Flecha curvada hacia la derecha"/>
          <p:cNvSpPr>
            <a:spLocks noChangeArrowheads="1"/>
          </p:cNvSpPr>
          <p:nvPr/>
        </p:nvSpPr>
        <p:spPr bwMode="auto">
          <a:xfrm>
            <a:off x="107950" y="3716338"/>
            <a:ext cx="1871663" cy="2449512"/>
          </a:xfrm>
          <a:prstGeom prst="curvedRightArrow">
            <a:avLst>
              <a:gd name="adj1" fmla="val 25017"/>
              <a:gd name="adj2" fmla="val 50041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7" name="6 Elipse"/>
          <p:cNvSpPr/>
          <p:nvPr/>
        </p:nvSpPr>
        <p:spPr bwMode="auto">
          <a:xfrm rot="20722866">
            <a:off x="51291" y="2996952"/>
            <a:ext cx="4680520" cy="129614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1600" dirty="0">
                <a:solidFill>
                  <a:schemeClr val="bg1"/>
                </a:solidFill>
                <a:latin typeface="Rockwell" pitchFamily="-58" charset="0"/>
              </a:rPr>
              <a:t>THERE WERE A NUMBER OF DIFFERENCES COMPARED TO ROMANESQUE SCULPTURE</a:t>
            </a:r>
          </a:p>
        </p:txBody>
      </p:sp>
      <p:sp>
        <p:nvSpPr>
          <p:cNvPr id="9" name="8 Rectángulo"/>
          <p:cNvSpPr/>
          <p:nvPr/>
        </p:nvSpPr>
        <p:spPr bwMode="auto">
          <a:xfrm>
            <a:off x="2771775" y="4149725"/>
            <a:ext cx="6264275" cy="10080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16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GOTHIC SCULPTURE WAS MORE </a:t>
            </a:r>
            <a:r>
              <a:rPr lang="es-ES" sz="16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NATURALISTIC</a:t>
            </a:r>
            <a:r>
              <a:rPr lang="es-ES" sz="16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. FIGURES WERE MORE REALISTIC AND EXPRESSIVE. THEY WERE BETTER PROPORTIONATED AND INTERACTED WITH EACH OTHER TO CREATE SCENES</a:t>
            </a:r>
          </a:p>
        </p:txBody>
      </p:sp>
      <p:sp>
        <p:nvSpPr>
          <p:cNvPr id="10" name="9 Elipse"/>
          <p:cNvSpPr/>
          <p:nvPr/>
        </p:nvSpPr>
        <p:spPr bwMode="auto">
          <a:xfrm>
            <a:off x="2339752" y="4221088"/>
            <a:ext cx="576064" cy="72008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s-ES" sz="2800" dirty="0">
                <a:solidFill>
                  <a:schemeClr val="bg1"/>
                </a:solidFill>
                <a:latin typeface="Rockwell" pitchFamily="-58" charset="0"/>
              </a:rPr>
              <a:t>1</a:t>
            </a:r>
          </a:p>
        </p:txBody>
      </p:sp>
      <p:sp>
        <p:nvSpPr>
          <p:cNvPr id="11" name="10 Rectángulo"/>
          <p:cNvSpPr/>
          <p:nvPr/>
        </p:nvSpPr>
        <p:spPr bwMode="auto">
          <a:xfrm>
            <a:off x="2771775" y="5302250"/>
            <a:ext cx="6264275" cy="5746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16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IT WAS MORE </a:t>
            </a:r>
            <a:r>
              <a:rPr lang="es-ES" sz="16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DYNAMI</a:t>
            </a:r>
            <a:r>
              <a:rPr lang="es-ES" sz="16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C. CURVED LINES WERE GRADUALLY INTRODUCED TO SUGGEST MOVEMENT</a:t>
            </a:r>
          </a:p>
        </p:txBody>
      </p:sp>
      <p:sp>
        <p:nvSpPr>
          <p:cNvPr id="12" name="11 Elipse"/>
          <p:cNvSpPr/>
          <p:nvPr/>
        </p:nvSpPr>
        <p:spPr bwMode="auto">
          <a:xfrm>
            <a:off x="2340198" y="5085184"/>
            <a:ext cx="576064" cy="71921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s-ES" sz="2800" dirty="0">
                <a:solidFill>
                  <a:schemeClr val="bg1"/>
                </a:solidFill>
                <a:latin typeface="Rockwell" pitchFamily="-58" charset="0"/>
              </a:rPr>
              <a:t>2</a:t>
            </a:r>
          </a:p>
        </p:txBody>
      </p:sp>
      <p:sp>
        <p:nvSpPr>
          <p:cNvPr id="13" name="12 Rectángulo"/>
          <p:cNvSpPr/>
          <p:nvPr/>
        </p:nvSpPr>
        <p:spPr bwMode="auto">
          <a:xfrm>
            <a:off x="2771775" y="6021388"/>
            <a:ext cx="6264275" cy="647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15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IT WAS </a:t>
            </a:r>
            <a:r>
              <a:rPr lang="es-ES" sz="15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INDEPENDENT</a:t>
            </a:r>
            <a:r>
              <a:rPr lang="es-ES" sz="15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OF ARCHITECTURE. FREE STANDING STATUES WERE CREATED THAT COULD BE VIEWED FROM ALL SIDES</a:t>
            </a:r>
          </a:p>
        </p:txBody>
      </p:sp>
      <p:sp>
        <p:nvSpPr>
          <p:cNvPr id="14" name="13 Elipse"/>
          <p:cNvSpPr/>
          <p:nvPr/>
        </p:nvSpPr>
        <p:spPr bwMode="auto">
          <a:xfrm>
            <a:off x="2339752" y="5877272"/>
            <a:ext cx="576064" cy="71921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s-ES" sz="2800" dirty="0">
                <a:solidFill>
                  <a:schemeClr val="bg1"/>
                </a:solidFill>
                <a:latin typeface="Rockwell" pitchFamily="-58" charset="0"/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1208" grpId="0" animBg="1"/>
      <p:bldP spid="9" grpId="0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3707361" y="260648"/>
            <a:ext cx="493436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TYPES OF SCULPTURE</a:t>
            </a:r>
          </a:p>
        </p:txBody>
      </p:sp>
      <p:sp>
        <p:nvSpPr>
          <p:cNvPr id="9" name="8 Rectángulo"/>
          <p:cNvSpPr/>
          <p:nvPr/>
        </p:nvSpPr>
        <p:spPr bwMode="auto">
          <a:xfrm>
            <a:off x="1331640" y="3068960"/>
            <a:ext cx="7416378" cy="57601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16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RELIEFS WERE STILL USED TO DECORATE THE FAÇADES OF CATHEDRALS AND CHURCHES</a:t>
            </a:r>
          </a:p>
        </p:txBody>
      </p:sp>
      <p:sp>
        <p:nvSpPr>
          <p:cNvPr id="10" name="9 Elipse"/>
          <p:cNvSpPr/>
          <p:nvPr/>
        </p:nvSpPr>
        <p:spPr bwMode="auto">
          <a:xfrm>
            <a:off x="179388" y="2708275"/>
            <a:ext cx="1368425" cy="5762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s-ES" sz="1400" dirty="0">
                <a:solidFill>
                  <a:schemeClr val="bg1"/>
                </a:solidFill>
                <a:latin typeface="Rockwell" pitchFamily="-58" charset="0"/>
              </a:rPr>
              <a:t>RELIEFS</a:t>
            </a:r>
          </a:p>
        </p:txBody>
      </p:sp>
      <p:sp>
        <p:nvSpPr>
          <p:cNvPr id="11" name="10 Rectángulo"/>
          <p:cNvSpPr/>
          <p:nvPr/>
        </p:nvSpPr>
        <p:spPr bwMode="auto">
          <a:xfrm>
            <a:off x="1332086" y="3807397"/>
            <a:ext cx="7416378" cy="57554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16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REALISTIC PORTRAITS WERE MADE OF KINGS, NOBLES AND BISHOPS. THEY WERE USED TO DECORATE THEIR TOMBS</a:t>
            </a:r>
          </a:p>
        </p:txBody>
      </p:sp>
      <p:sp>
        <p:nvSpPr>
          <p:cNvPr id="13" name="12 Rectángulo"/>
          <p:cNvSpPr/>
          <p:nvPr/>
        </p:nvSpPr>
        <p:spPr bwMode="auto">
          <a:xfrm>
            <a:off x="1331640" y="4545361"/>
            <a:ext cx="7416378" cy="57554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16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ALTARPIECES WRE PLACED BEHIND THE ALTARS IN CHURCHES AND CATHEDRALS, COMBINING SCULPTURE AND PAINTING </a:t>
            </a:r>
          </a:p>
        </p:txBody>
      </p:sp>
      <p:sp>
        <p:nvSpPr>
          <p:cNvPr id="15" name="14 Rectángulo"/>
          <p:cNvSpPr/>
          <p:nvPr/>
        </p:nvSpPr>
        <p:spPr bwMode="auto">
          <a:xfrm>
            <a:off x="1331640" y="5283325"/>
            <a:ext cx="7416378" cy="57554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16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CHOIR STALLS WERE CARVED WOODEN SEATS WHERE THE CLERGY WERESEATED DURING RELIGIOUS SERVICES</a:t>
            </a:r>
          </a:p>
        </p:txBody>
      </p:sp>
      <p:sp>
        <p:nvSpPr>
          <p:cNvPr id="17" name="16 Rectángulo"/>
          <p:cNvSpPr/>
          <p:nvPr/>
        </p:nvSpPr>
        <p:spPr bwMode="auto">
          <a:xfrm>
            <a:off x="1331640" y="6021288"/>
            <a:ext cx="7416378" cy="57554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16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GARGOYLES WERE FANTASTIC REPRESENTATIONS OF GROTESQUE CREATURES THAT DECORATED THE ROOFS OF CATHEDRALS</a:t>
            </a:r>
          </a:p>
        </p:txBody>
      </p:sp>
      <p:sp>
        <p:nvSpPr>
          <p:cNvPr id="19" name="18 Elipse"/>
          <p:cNvSpPr/>
          <p:nvPr/>
        </p:nvSpPr>
        <p:spPr bwMode="auto">
          <a:xfrm>
            <a:off x="0" y="3500438"/>
            <a:ext cx="1547813" cy="57626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s-ES" sz="1100" dirty="0">
                <a:solidFill>
                  <a:schemeClr val="bg1"/>
                </a:solidFill>
                <a:latin typeface="Rockwell" pitchFamily="-58" charset="0"/>
              </a:rPr>
              <a:t>REALISTIC PORTRAITS</a:t>
            </a:r>
          </a:p>
        </p:txBody>
      </p:sp>
      <p:sp>
        <p:nvSpPr>
          <p:cNvPr id="20" name="19 Elipse"/>
          <p:cNvSpPr/>
          <p:nvPr/>
        </p:nvSpPr>
        <p:spPr bwMode="auto">
          <a:xfrm>
            <a:off x="179388" y="4221163"/>
            <a:ext cx="1368425" cy="57626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s-ES" sz="1200" dirty="0">
                <a:solidFill>
                  <a:schemeClr val="bg1"/>
                </a:solidFill>
                <a:latin typeface="Rockwell" pitchFamily="-58" charset="0"/>
              </a:rPr>
              <a:t>ALTARPIECES</a:t>
            </a:r>
          </a:p>
        </p:txBody>
      </p:sp>
      <p:sp>
        <p:nvSpPr>
          <p:cNvPr id="21" name="20 Elipse"/>
          <p:cNvSpPr/>
          <p:nvPr/>
        </p:nvSpPr>
        <p:spPr bwMode="auto">
          <a:xfrm>
            <a:off x="107950" y="5013325"/>
            <a:ext cx="1368425" cy="5762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s-ES" sz="1400" dirty="0">
                <a:solidFill>
                  <a:schemeClr val="bg1"/>
                </a:solidFill>
                <a:latin typeface="Rockwell" pitchFamily="-58" charset="0"/>
              </a:rPr>
              <a:t>CHOIR STALLS</a:t>
            </a:r>
          </a:p>
        </p:txBody>
      </p:sp>
      <p:sp>
        <p:nvSpPr>
          <p:cNvPr id="22" name="21 Elipse"/>
          <p:cNvSpPr/>
          <p:nvPr/>
        </p:nvSpPr>
        <p:spPr bwMode="auto">
          <a:xfrm>
            <a:off x="107950" y="5732463"/>
            <a:ext cx="1368425" cy="57626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s-ES" sz="1400" dirty="0">
                <a:solidFill>
                  <a:schemeClr val="bg1"/>
                </a:solidFill>
                <a:latin typeface="Rockwell" pitchFamily="-58" charset="0"/>
              </a:rPr>
              <a:t>GARGOYLES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27106" name="Text Box 2"/>
          <p:cNvSpPr txBox="1">
            <a:spLocks noChangeArrowheads="1"/>
          </p:cNvSpPr>
          <p:nvPr/>
        </p:nvSpPr>
        <p:spPr bwMode="auto">
          <a:xfrm>
            <a:off x="152400" y="4567238"/>
            <a:ext cx="4724400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Old Testament queen and two kings</a:t>
            </a:r>
            <a:br>
              <a:rPr lang="en-US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jamb statues, doorway of Royal Portal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Chartres Cathedral</a:t>
            </a:r>
            <a:endParaRPr lang="en-US" b="0" i="1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en-US" b="0" dirty="0">
                <a:solidFill>
                  <a:schemeClr val="tx1">
                    <a:lumMod val="50000"/>
                  </a:schemeClr>
                </a:solidFill>
              </a:rPr>
              <a:t>Chartres, France</a:t>
            </a:r>
            <a:endParaRPr lang="en-US" sz="1600" b="0" i="1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en-US" sz="1600" b="0" dirty="0">
                <a:solidFill>
                  <a:schemeClr val="tx1">
                    <a:lumMod val="50000"/>
                  </a:schemeClr>
                </a:solidFill>
              </a:rPr>
              <a:t>ca. 1145-1155</a:t>
            </a:r>
          </a:p>
        </p:txBody>
      </p:sp>
      <p:pic>
        <p:nvPicPr>
          <p:cNvPr id="55299" name="Picture 4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5357813" y="533400"/>
            <a:ext cx="3557587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710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4342931" y="260648"/>
            <a:ext cx="4309834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GOTHIC PAINTING</a:t>
            </a:r>
          </a:p>
        </p:txBody>
      </p:sp>
      <p:sp>
        <p:nvSpPr>
          <p:cNvPr id="5" name="4 Rectángulo"/>
          <p:cNvSpPr/>
          <p:nvPr/>
        </p:nvSpPr>
        <p:spPr bwMode="auto">
          <a:xfrm>
            <a:off x="4499992" y="908720"/>
            <a:ext cx="4176464" cy="12961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dirty="0">
                <a:solidFill>
                  <a:schemeClr val="bg1"/>
                </a:solidFill>
                <a:latin typeface="Arial Rounded MT Bold" pitchFamily="34" charset="0"/>
              </a:rPr>
              <a:t>LIKE  SCULPTURE, GOTHIC PAINTING WAS MORE NATURALISTIC AND EXPRESSIVE THAN EARLIER ART</a:t>
            </a:r>
          </a:p>
        </p:txBody>
      </p:sp>
      <p:sp>
        <p:nvSpPr>
          <p:cNvPr id="6" name="5 Rectángulo redondeado"/>
          <p:cNvSpPr/>
          <p:nvPr/>
        </p:nvSpPr>
        <p:spPr bwMode="auto">
          <a:xfrm>
            <a:off x="4211638" y="2132013"/>
            <a:ext cx="4681537" cy="11525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s-ES" dirty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GOTHIC   PAINTERS  SOMETIMES  INTRODUCED NATURE  INTO THE BACKGROUND OF THEIR WORK</a:t>
            </a:r>
          </a:p>
        </p:txBody>
      </p:sp>
      <p:sp>
        <p:nvSpPr>
          <p:cNvPr id="7" name="6 Elipse"/>
          <p:cNvSpPr/>
          <p:nvPr/>
        </p:nvSpPr>
        <p:spPr bwMode="auto">
          <a:xfrm rot="21414706">
            <a:off x="252973" y="2492369"/>
            <a:ext cx="4685361" cy="223288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1600" dirty="0">
                <a:solidFill>
                  <a:schemeClr val="bg1"/>
                </a:solidFill>
                <a:latin typeface="Rockwell" pitchFamily="-58" charset="0"/>
              </a:rPr>
              <a:t>ARTISTS ACHIEVED AN IMPRESSION OF DEPTH AND DISTANCE, ALTHOUGH THEY ONLY LEARNED HOW TO SHOW  PERSPECTIVE PROPERLY IN THE 15TH CENTURY</a:t>
            </a:r>
          </a:p>
        </p:txBody>
      </p:sp>
      <p:sp>
        <p:nvSpPr>
          <p:cNvPr id="9" name="8 Rectángulo"/>
          <p:cNvSpPr/>
          <p:nvPr/>
        </p:nvSpPr>
        <p:spPr bwMode="auto">
          <a:xfrm>
            <a:off x="1403350" y="4652963"/>
            <a:ext cx="7056438" cy="15843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PAINTING FOR ALTARPIECES WAS MAINLY DONE IN WOOD. SEVERAL WOODEN PANELS TOGETHER MADE UP AN ALTARPIECE, SHOWING RELIGIOUS SCENES, ESPECIALLY THE CRUCIFIXION. EARLY GOTHIC ALTARPIECES OFTEN HAD A GOLDEN BACKGROUND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3851920" y="479574"/>
            <a:ext cx="5944703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EVOLUTION OF GOTHIC PAINTING</a:t>
            </a:r>
          </a:p>
        </p:txBody>
      </p:sp>
      <p:sp>
        <p:nvSpPr>
          <p:cNvPr id="5" name="4 Rectángulo"/>
          <p:cNvSpPr/>
          <p:nvPr/>
        </p:nvSpPr>
        <p:spPr bwMode="auto">
          <a:xfrm>
            <a:off x="827584" y="3645024"/>
            <a:ext cx="7560840" cy="13681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b="0" dirty="0">
                <a:solidFill>
                  <a:schemeClr val="bg1"/>
                </a:solidFill>
                <a:latin typeface="Berlin Sans FB" pitchFamily="34" charset="0"/>
              </a:rPr>
              <a:t>IN FLORENCE IN THE 13TH AND 14TH CENTURIES, GREAT ARTISTS LIKE </a:t>
            </a:r>
            <a:r>
              <a:rPr lang="es-ES" dirty="0">
                <a:solidFill>
                  <a:schemeClr val="bg1"/>
                </a:solidFill>
                <a:latin typeface="Berlin Sans FB" pitchFamily="34" charset="0"/>
              </a:rPr>
              <a:t>CIMABUE</a:t>
            </a:r>
            <a:r>
              <a:rPr lang="es-ES" b="0" dirty="0">
                <a:solidFill>
                  <a:schemeClr val="bg1"/>
                </a:solidFill>
                <a:latin typeface="Berlin Sans FB" pitchFamily="34" charset="0"/>
              </a:rPr>
              <a:t> AND </a:t>
            </a:r>
            <a:r>
              <a:rPr lang="es-ES" dirty="0">
                <a:solidFill>
                  <a:schemeClr val="bg1"/>
                </a:solidFill>
                <a:latin typeface="Berlin Sans FB" pitchFamily="34" charset="0"/>
              </a:rPr>
              <a:t>GIOTTO</a:t>
            </a:r>
            <a:r>
              <a:rPr lang="es-ES" b="0" dirty="0">
                <a:solidFill>
                  <a:schemeClr val="bg1"/>
                </a:solidFill>
                <a:latin typeface="Berlin Sans FB" pitchFamily="34" charset="0"/>
              </a:rPr>
              <a:t> PAINTED MORE REALISTIC WORK THATN EARLIER PAINTERS. THEY WERE CONSIDERED TO BE THE PRECURSORS OF THE ITALIAN RENAISSANCE</a:t>
            </a:r>
          </a:p>
        </p:txBody>
      </p:sp>
      <p:sp>
        <p:nvSpPr>
          <p:cNvPr id="9" name="8 Rectángulo"/>
          <p:cNvSpPr/>
          <p:nvPr/>
        </p:nvSpPr>
        <p:spPr bwMode="auto">
          <a:xfrm>
            <a:off x="827088" y="5229225"/>
            <a:ext cx="7561262" cy="14398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b="0" dirty="0">
                <a:solidFill>
                  <a:schemeClr val="bg1"/>
                </a:solidFill>
                <a:latin typeface="Berlin Sans FB" pitchFamily="34" charset="0"/>
                <a:cs typeface="Aharoni" pitchFamily="2" charset="-79"/>
              </a:rPr>
              <a:t>IN 15TH CENTURY, ARTISTS LIKE </a:t>
            </a:r>
            <a:r>
              <a:rPr lang="es-ES" dirty="0">
                <a:solidFill>
                  <a:schemeClr val="bg1"/>
                </a:solidFill>
                <a:latin typeface="Berlin Sans FB" pitchFamily="34" charset="0"/>
                <a:cs typeface="Aharoni" pitchFamily="2" charset="-79"/>
              </a:rPr>
              <a:t>JAN VAN EYCK AND ROGIER VAN DER WEYDEN </a:t>
            </a:r>
            <a:r>
              <a:rPr lang="es-ES" b="0" dirty="0">
                <a:solidFill>
                  <a:schemeClr val="bg1"/>
                </a:solidFill>
                <a:latin typeface="Berlin Sans FB" pitchFamily="34" charset="0"/>
                <a:cs typeface="Aharoni" pitchFamily="2" charset="-79"/>
              </a:rPr>
              <a:t>CREATED FINE OIL PAINTINGS, WHICH FEATURED HUMAN PORTRAITS IN VARIED SETTINGS. THEY MASTERED THE TECHNIQUE OF PERSPECTIVE AND PRODUCED EXCEPTIONALLY DETAILED ARTWORK</a:t>
            </a:r>
          </a:p>
        </p:txBody>
      </p:sp>
      <p:sp>
        <p:nvSpPr>
          <p:cNvPr id="8" name="7 Rectángulo"/>
          <p:cNvSpPr/>
          <p:nvPr/>
        </p:nvSpPr>
        <p:spPr bwMode="auto">
          <a:xfrm>
            <a:off x="539552" y="3717032"/>
            <a:ext cx="432048" cy="12241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/>
          <a:lstStyle/>
          <a:p>
            <a:pPr>
              <a:defRPr/>
            </a:pPr>
            <a:r>
              <a:rPr lang="es-ES" sz="1400" dirty="0">
                <a:solidFill>
                  <a:schemeClr val="bg1"/>
                </a:solidFill>
                <a:latin typeface="Rockwell" pitchFamily="-58" charset="0"/>
              </a:rPr>
              <a:t>FLORENCE</a:t>
            </a:r>
          </a:p>
        </p:txBody>
      </p:sp>
      <p:sp>
        <p:nvSpPr>
          <p:cNvPr id="10" name="9 Rectángulo"/>
          <p:cNvSpPr/>
          <p:nvPr/>
        </p:nvSpPr>
        <p:spPr bwMode="auto">
          <a:xfrm>
            <a:off x="539552" y="5301208"/>
            <a:ext cx="432048" cy="12241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/>
          <a:lstStyle/>
          <a:p>
            <a:pPr>
              <a:defRPr/>
            </a:pPr>
            <a:r>
              <a:rPr lang="es-ES" sz="1400" dirty="0">
                <a:solidFill>
                  <a:schemeClr val="bg1"/>
                </a:solidFill>
                <a:latin typeface="Rockwell" pitchFamily="-58" charset="0"/>
              </a:rPr>
              <a:t>FLANDERS</a:t>
            </a:r>
          </a:p>
        </p:txBody>
      </p:sp>
      <p:sp>
        <p:nvSpPr>
          <p:cNvPr id="11" name="10 Elipse"/>
          <p:cNvSpPr/>
          <p:nvPr/>
        </p:nvSpPr>
        <p:spPr bwMode="auto">
          <a:xfrm>
            <a:off x="2916238" y="1628775"/>
            <a:ext cx="6083300" cy="20875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1600" dirty="0">
                <a:solidFill>
                  <a:schemeClr val="bg1"/>
                </a:solidFill>
                <a:latin typeface="Rockwell" pitchFamily="-58" charset="0"/>
              </a:rPr>
              <a:t>GOTHIC PAINTING EVOLVED OVER SEVERAL CENTURIES. ARTISTS DEVELOPED MORE SOPHISTICATED TECHNIQUES AND REPRESENTED A WIDER RANGE OF SCENES, INCLUDING SOME NON-RELIGIOUS SUBJECTS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25410" name="Text Box 2"/>
          <p:cNvSpPr txBox="1">
            <a:spLocks noChangeArrowheads="1"/>
          </p:cNvSpPr>
          <p:nvPr/>
        </p:nvSpPr>
        <p:spPr bwMode="auto">
          <a:xfrm>
            <a:off x="152400" y="4495800"/>
            <a:ext cx="441960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B0F0"/>
                </a:solidFill>
              </a:rPr>
              <a:t>Simone Martini </a:t>
            </a:r>
            <a:br>
              <a:rPr lang="en-US">
                <a:solidFill>
                  <a:srgbClr val="00B0F0"/>
                </a:solidFill>
              </a:rPr>
            </a:br>
            <a:r>
              <a:rPr lang="en-US">
                <a:solidFill>
                  <a:srgbClr val="00B0F0"/>
                </a:solidFill>
              </a:rPr>
              <a:t>and Lippo Memmi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B0F0"/>
                </a:solidFill>
              </a:rPr>
              <a:t>Annunciation </a:t>
            </a:r>
          </a:p>
          <a:p>
            <a:pPr>
              <a:spcBef>
                <a:spcPct val="50000"/>
              </a:spcBef>
            </a:pPr>
            <a:r>
              <a:rPr lang="en-US" sz="1600" b="0">
                <a:solidFill>
                  <a:srgbClr val="00B0F0"/>
                </a:solidFill>
              </a:rPr>
              <a:t>1333</a:t>
            </a:r>
            <a:br>
              <a:rPr lang="en-US" sz="1600" b="0">
                <a:solidFill>
                  <a:srgbClr val="00B0F0"/>
                </a:solidFill>
              </a:rPr>
            </a:br>
            <a:r>
              <a:rPr lang="en-US" sz="1600" b="0">
                <a:solidFill>
                  <a:srgbClr val="00B0F0"/>
                </a:solidFill>
              </a:rPr>
              <a:t>tempera and gold leaf on wood</a:t>
            </a:r>
            <a:br>
              <a:rPr lang="en-US" sz="1600" b="0">
                <a:solidFill>
                  <a:srgbClr val="00B0F0"/>
                </a:solidFill>
              </a:rPr>
            </a:br>
            <a:r>
              <a:rPr lang="en-US" sz="1600" b="0">
                <a:solidFill>
                  <a:srgbClr val="00B0F0"/>
                </a:solidFill>
              </a:rPr>
              <a:t>10 ft.1 in. x 8 ft. 8 3/4 in.</a:t>
            </a:r>
          </a:p>
        </p:txBody>
      </p:sp>
      <p:pic>
        <p:nvPicPr>
          <p:cNvPr id="62467" name="Picture 4"/>
          <p:cNvPicPr>
            <a:picLocks noChangeAspect="1" noChangeArrowheads="1"/>
          </p:cNvPicPr>
          <p:nvPr/>
        </p:nvPicPr>
        <p:blipFill>
          <a:blip r:embed="rId3" cstate="print"/>
          <a:srcRect l="2325" t="439" r="1849" b="754"/>
          <a:stretch>
            <a:fillRect/>
          </a:stretch>
        </p:blipFill>
        <p:spPr bwMode="auto">
          <a:xfrm>
            <a:off x="3006725" y="533400"/>
            <a:ext cx="575627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541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21314" name="Text Box 2"/>
          <p:cNvSpPr txBox="1">
            <a:spLocks noChangeArrowheads="1"/>
          </p:cNvSpPr>
          <p:nvPr/>
        </p:nvSpPr>
        <p:spPr bwMode="auto">
          <a:xfrm>
            <a:off x="152400" y="4765675"/>
            <a:ext cx="3810000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B0F0"/>
                </a:solidFill>
              </a:rPr>
              <a:t>Giotto di Bondoone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B0F0"/>
                </a:solidFill>
              </a:rPr>
              <a:t>Madonna Enthroned </a:t>
            </a:r>
          </a:p>
          <a:p>
            <a:pPr>
              <a:spcBef>
                <a:spcPct val="50000"/>
              </a:spcBef>
            </a:pPr>
            <a:r>
              <a:rPr lang="en-US" sz="1600" b="0">
                <a:solidFill>
                  <a:srgbClr val="00B0F0"/>
                </a:solidFill>
              </a:rPr>
              <a:t>ca. 1310</a:t>
            </a:r>
            <a:br>
              <a:rPr lang="en-US" sz="1600" b="0">
                <a:solidFill>
                  <a:srgbClr val="00B0F0"/>
                </a:solidFill>
              </a:rPr>
            </a:br>
            <a:r>
              <a:rPr lang="en-US" sz="1600" b="0">
                <a:solidFill>
                  <a:srgbClr val="00B0F0"/>
                </a:solidFill>
              </a:rPr>
              <a:t>tempera on wood</a:t>
            </a:r>
            <a:br>
              <a:rPr lang="en-US" sz="1600" b="0">
                <a:solidFill>
                  <a:srgbClr val="00B0F0"/>
                </a:solidFill>
              </a:rPr>
            </a:br>
            <a:r>
              <a:rPr lang="en-US" sz="1600" b="0">
                <a:solidFill>
                  <a:srgbClr val="00B0F0"/>
                </a:solidFill>
              </a:rPr>
              <a:t>10 ft. 8 in. x 6 ft. 8 in.</a:t>
            </a:r>
          </a:p>
        </p:txBody>
      </p:sp>
      <p:pic>
        <p:nvPicPr>
          <p:cNvPr id="64515" name="Picture 4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5000625" y="533400"/>
            <a:ext cx="391477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131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23362" name="Text Box 2"/>
          <p:cNvSpPr txBox="1">
            <a:spLocks noChangeArrowheads="1"/>
          </p:cNvSpPr>
          <p:nvPr/>
        </p:nvSpPr>
        <p:spPr bwMode="auto">
          <a:xfrm>
            <a:off x="152400" y="4078288"/>
            <a:ext cx="4724400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B0F0"/>
                </a:solidFill>
              </a:rPr>
              <a:t>Duccio di Buoninsegna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B0F0"/>
                </a:solidFill>
              </a:rPr>
              <a:t>Virgin and Child Enthroned with Saints</a:t>
            </a:r>
            <a:br>
              <a:rPr lang="en-US">
                <a:solidFill>
                  <a:srgbClr val="00B0F0"/>
                </a:solidFill>
              </a:rPr>
            </a:br>
            <a:r>
              <a:rPr lang="en-US">
                <a:solidFill>
                  <a:srgbClr val="00B0F0"/>
                </a:solidFill>
              </a:rPr>
              <a:t>from the </a:t>
            </a:r>
            <a:r>
              <a:rPr lang="en-US" i="1">
                <a:solidFill>
                  <a:srgbClr val="00B0F0"/>
                </a:solidFill>
              </a:rPr>
              <a:t>Maestà</a:t>
            </a:r>
            <a:r>
              <a:rPr lang="en-US">
                <a:solidFill>
                  <a:srgbClr val="00B0F0"/>
                </a:solidFill>
              </a:rPr>
              <a:t> altarpiece </a:t>
            </a:r>
          </a:p>
          <a:p>
            <a:pPr>
              <a:spcBef>
                <a:spcPct val="50000"/>
              </a:spcBef>
            </a:pPr>
            <a:r>
              <a:rPr lang="en-US" b="0">
                <a:solidFill>
                  <a:srgbClr val="00B0F0"/>
                </a:solidFill>
              </a:rPr>
              <a:t>from Siena Cathedral, Siena, Italy</a:t>
            </a:r>
            <a:endParaRPr lang="en-US">
              <a:solidFill>
                <a:srgbClr val="00B0F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600" b="0">
                <a:solidFill>
                  <a:srgbClr val="00B0F0"/>
                </a:solidFill>
              </a:rPr>
              <a:t>1308-1311</a:t>
            </a:r>
            <a:br>
              <a:rPr lang="en-US" sz="1600" b="0">
                <a:solidFill>
                  <a:srgbClr val="00B0F0"/>
                </a:solidFill>
              </a:rPr>
            </a:br>
            <a:r>
              <a:rPr lang="en-US" sz="1600" b="0">
                <a:solidFill>
                  <a:srgbClr val="00B0F0"/>
                </a:solidFill>
              </a:rPr>
              <a:t>tempera on wood</a:t>
            </a:r>
            <a:br>
              <a:rPr lang="en-US" sz="1600" b="0">
                <a:solidFill>
                  <a:srgbClr val="00B0F0"/>
                </a:solidFill>
              </a:rPr>
            </a:br>
            <a:r>
              <a:rPr lang="en-US" sz="1600" b="0">
                <a:solidFill>
                  <a:srgbClr val="00B0F0"/>
                </a:solidFill>
              </a:rPr>
              <a:t>7 ft. x 13 ft.</a:t>
            </a:r>
          </a:p>
        </p:txBody>
      </p:sp>
      <p:pic>
        <p:nvPicPr>
          <p:cNvPr id="65539" name="Picture 4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2133600" y="561975"/>
            <a:ext cx="6781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6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6562" name="Picture 7" descr="http://i45.tinypic.com/2db1gm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0963"/>
            <a:ext cx="9134475" cy="677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5410" name="Text Box 2"/>
          <p:cNvSpPr txBox="1">
            <a:spLocks noChangeArrowheads="1"/>
          </p:cNvSpPr>
          <p:nvPr/>
        </p:nvSpPr>
        <p:spPr bwMode="auto">
          <a:xfrm>
            <a:off x="755650" y="0"/>
            <a:ext cx="44196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B0F0"/>
                </a:solidFill>
              </a:rPr>
              <a:t> Jan Van Eyck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B0F0"/>
                </a:solidFill>
              </a:rPr>
              <a:t>Ghent altarpiece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541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25410" name="Text Box 2"/>
          <p:cNvSpPr txBox="1">
            <a:spLocks noChangeArrowheads="1"/>
          </p:cNvSpPr>
          <p:nvPr/>
        </p:nvSpPr>
        <p:spPr bwMode="auto">
          <a:xfrm>
            <a:off x="755650" y="0"/>
            <a:ext cx="4419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B0F0"/>
                </a:solidFill>
              </a:rPr>
              <a:t> Jan Van Eyck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B0F0"/>
                </a:solidFill>
              </a:rPr>
              <a:t>Arnolfini marriage</a:t>
            </a:r>
          </a:p>
          <a:p>
            <a:pPr>
              <a:spcBef>
                <a:spcPct val="50000"/>
              </a:spcBef>
            </a:pPr>
            <a:endParaRPr lang="en-US">
              <a:solidFill>
                <a:srgbClr val="00B0F0"/>
              </a:solidFill>
            </a:endParaRPr>
          </a:p>
        </p:txBody>
      </p:sp>
      <p:pic>
        <p:nvPicPr>
          <p:cNvPr id="184322" name="Picture 2" descr="http://www.spongobongo.com/0her95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0"/>
            <a:ext cx="4914900" cy="678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541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188913"/>
            <a:ext cx="89646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BAE00"/>
                </a:solidFill>
                <a:latin typeface="Futura" pitchFamily="-58" charset="0"/>
              </a:rPr>
              <a:t>GOTHIC ART 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95288" y="4595813"/>
            <a:ext cx="45370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BAE00"/>
                </a:solidFill>
                <a:latin typeface="Futura" pitchFamily="-58" charset="0"/>
              </a:rPr>
              <a:t> 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endParaRPr lang="en-US" sz="2000">
              <a:solidFill>
                <a:srgbClr val="FBAE00"/>
              </a:solidFill>
              <a:latin typeface="Futura" pitchFamily="-58" charset="0"/>
            </a:endParaRPr>
          </a:p>
          <a:p>
            <a:pPr>
              <a:spcBef>
                <a:spcPct val="50000"/>
              </a:spcBef>
            </a:pPr>
            <a:endParaRPr lang="en-US">
              <a:solidFill>
                <a:srgbClr val="FBAE00"/>
              </a:solidFill>
              <a:latin typeface="Futura" pitchFamily="-58" charset="0"/>
            </a:endParaRPr>
          </a:p>
          <a:p>
            <a:pPr>
              <a:spcBef>
                <a:spcPct val="50000"/>
              </a:spcBef>
            </a:pPr>
            <a:endParaRPr lang="en-US" sz="3200">
              <a:solidFill>
                <a:srgbClr val="FBAE00"/>
              </a:solidFill>
              <a:latin typeface="Futura" pitchFamily="-58" charset="0"/>
            </a:endParaRPr>
          </a:p>
          <a:p>
            <a:pPr algn="ctr">
              <a:spcBef>
                <a:spcPct val="50000"/>
              </a:spcBef>
            </a:pPr>
            <a:endParaRPr lang="en-US" sz="3200" b="0">
              <a:solidFill>
                <a:srgbClr val="FBAE00"/>
              </a:solidFill>
              <a:latin typeface="Futura" pitchFamily="-58" charset="0"/>
            </a:endParaRPr>
          </a:p>
          <a:p>
            <a:pPr algn="ctr">
              <a:spcBef>
                <a:spcPct val="50000"/>
              </a:spcBef>
            </a:pPr>
            <a:endParaRPr lang="en-US" sz="1400" b="0">
              <a:solidFill>
                <a:srgbClr val="FBAE00"/>
              </a:solidFill>
              <a:latin typeface="Arial Black" pitchFamily="34" charset="0"/>
            </a:endParaRPr>
          </a:p>
        </p:txBody>
      </p:sp>
      <p:sp>
        <p:nvSpPr>
          <p:cNvPr id="3076" name="7 Rectángulo"/>
          <p:cNvSpPr>
            <a:spLocks noChangeArrowheads="1"/>
          </p:cNvSpPr>
          <p:nvPr/>
        </p:nvSpPr>
        <p:spPr bwMode="auto">
          <a:xfrm>
            <a:off x="395288" y="3908425"/>
            <a:ext cx="4392612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BAE00"/>
                </a:solidFill>
                <a:latin typeface="Futura" pitchFamily="-58" charset="0"/>
              </a:rPr>
              <a:t>It was called Gothic because during the Early Renaissance it was believed the Goths introduced the art. 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BAE00"/>
                </a:solidFill>
                <a:latin typeface="Futura" pitchFamily="-58" charset="0"/>
              </a:rPr>
              <a:t>In fact, it had its origin in the north of France and from there it spread throughout Europe. </a:t>
            </a:r>
          </a:p>
        </p:txBody>
      </p:sp>
      <p:pic>
        <p:nvPicPr>
          <p:cNvPr id="3077" name="Picture 2" descr="http://1.bp.blogspot.com/_rTitX30EJsI/TKaNSJ_jj8I/AAAAAAAAABU/8SLwMDkGsqo/s1600/p72322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908050"/>
            <a:ext cx="4140200" cy="553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5 CuadroTexto"/>
          <p:cNvSpPr txBox="1">
            <a:spLocks noChangeArrowheads="1"/>
          </p:cNvSpPr>
          <p:nvPr/>
        </p:nvSpPr>
        <p:spPr bwMode="auto">
          <a:xfrm>
            <a:off x="468313" y="1268413"/>
            <a:ext cx="43910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FBAE00"/>
                </a:solidFill>
                <a:latin typeface="Futura" pitchFamily="-58" charset="0"/>
              </a:rPr>
              <a:t>A new type of art developed in Europe between  the 12</a:t>
            </a:r>
            <a:r>
              <a:rPr lang="en-US" sz="2000" baseline="30000">
                <a:solidFill>
                  <a:srgbClr val="FBAE00"/>
                </a:solidFill>
                <a:latin typeface="Futura" pitchFamily="-58" charset="0"/>
              </a:rPr>
              <a:t>th</a:t>
            </a:r>
            <a:r>
              <a:rPr lang="en-US" sz="2000">
                <a:solidFill>
                  <a:srgbClr val="FBAE00"/>
                </a:solidFill>
                <a:latin typeface="Futura" pitchFamily="-58" charset="0"/>
              </a:rPr>
              <a:t> and  the 15</a:t>
            </a:r>
            <a:r>
              <a:rPr lang="en-US" sz="2000" baseline="30000">
                <a:solidFill>
                  <a:srgbClr val="FBAE00"/>
                </a:solidFill>
                <a:latin typeface="Futura" pitchFamily="-58" charset="0"/>
              </a:rPr>
              <a:t>th</a:t>
            </a:r>
            <a:r>
              <a:rPr lang="en-US" sz="2000">
                <a:solidFill>
                  <a:srgbClr val="FBAE00"/>
                </a:solidFill>
                <a:latin typeface="Futura" pitchFamily="-58" charset="0"/>
              </a:rPr>
              <a:t>  century.  The Gothic style replaced  Romanesque.  It reflected the artistic interests of urban society and the emerging  bourgeoisie.</a:t>
            </a:r>
            <a:endParaRPr lang="es-ES" sz="200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Picture 2" descr="http://www.spongobongo.com/0her9593.jpg"/>
          <p:cNvPicPr>
            <a:picLocks noChangeAspect="1" noChangeArrowheads="1"/>
          </p:cNvPicPr>
          <p:nvPr/>
        </p:nvPicPr>
        <p:blipFill>
          <a:blip r:embed="rId2" cstate="print"/>
          <a:srcRect l="50930"/>
          <a:stretch>
            <a:fillRect/>
          </a:stretch>
        </p:blipFill>
        <p:spPr bwMode="auto">
          <a:xfrm>
            <a:off x="6732240" y="0"/>
            <a:ext cx="2411760" cy="678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://www.spongobongo.com/0her9593.jpg"/>
          <p:cNvPicPr>
            <a:picLocks noChangeAspect="1" noChangeArrowheads="1"/>
          </p:cNvPicPr>
          <p:nvPr/>
        </p:nvPicPr>
        <p:blipFill>
          <a:blip r:embed="rId2" cstate="print"/>
          <a:srcRect t="-1124" r="50187"/>
          <a:stretch>
            <a:fillRect/>
          </a:stretch>
        </p:blipFill>
        <p:spPr bwMode="auto">
          <a:xfrm>
            <a:off x="0" y="-171400"/>
            <a:ext cx="2448272" cy="702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Rectángulo"/>
          <p:cNvSpPr/>
          <p:nvPr/>
        </p:nvSpPr>
        <p:spPr>
          <a:xfrm>
            <a:off x="2124386" y="3140968"/>
            <a:ext cx="52559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chemeClr val="accent3"/>
                </a:solidFill>
                <a:effectLst/>
              </a:rPr>
              <a:t>ANY QUESTIONS?</a:t>
            </a:r>
            <a:endParaRPr lang="es-E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-252413" y="188913"/>
            <a:ext cx="9720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BAE00"/>
                </a:solidFill>
                <a:latin typeface="Futura" pitchFamily="-58" charset="0"/>
              </a:rPr>
              <a:t>GOTHIC ARCHITECTURE: MAIN CHARACTERISTICS</a:t>
            </a:r>
            <a:endParaRPr lang="en-US" sz="2800" b="0">
              <a:solidFill>
                <a:srgbClr val="FBAE00"/>
              </a:solidFill>
              <a:latin typeface="Arial Black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23850" y="2349500"/>
            <a:ext cx="5616575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BAE00"/>
                </a:solidFill>
                <a:latin typeface="Futura" pitchFamily="-58" charset="0"/>
              </a:rPr>
              <a:t>Cathedrals were the most important buildings. The symbol of religious power in cities but  they also demonstrated the wealth and importance of a region. Their design followed the following characteristics:</a:t>
            </a:r>
          </a:p>
          <a:p>
            <a:pPr>
              <a:spcBef>
                <a:spcPct val="50000"/>
              </a:spcBef>
            </a:pPr>
            <a:endParaRPr lang="en-US" sz="3200">
              <a:solidFill>
                <a:srgbClr val="FBAE00"/>
              </a:solidFill>
              <a:latin typeface="Futura" pitchFamily="-58" charset="0"/>
            </a:endParaRPr>
          </a:p>
          <a:p>
            <a:pPr algn="ctr">
              <a:spcBef>
                <a:spcPct val="50000"/>
              </a:spcBef>
            </a:pPr>
            <a:endParaRPr lang="en-US" sz="3200" b="0">
              <a:solidFill>
                <a:srgbClr val="FBAE00"/>
              </a:solidFill>
              <a:latin typeface="Futura" pitchFamily="-58" charset="0"/>
            </a:endParaRPr>
          </a:p>
          <a:p>
            <a:pPr algn="ctr">
              <a:spcBef>
                <a:spcPct val="50000"/>
              </a:spcBef>
            </a:pPr>
            <a:endParaRPr lang="en-US" sz="1400" b="0">
              <a:solidFill>
                <a:srgbClr val="FBAE00"/>
              </a:solidFill>
              <a:latin typeface="Arial Black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6156325" y="2708275"/>
            <a:ext cx="2471738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5 Grupo"/>
          <p:cNvGrpSpPr>
            <a:grpSpLocks/>
          </p:cNvGrpSpPr>
          <p:nvPr/>
        </p:nvGrpSpPr>
        <p:grpSpPr bwMode="auto">
          <a:xfrm>
            <a:off x="1403350" y="908049"/>
            <a:ext cx="2447925" cy="1449380"/>
            <a:chOff x="1403648" y="3140968"/>
            <a:chExt cx="2448272" cy="1447708"/>
          </a:xfrm>
        </p:grpSpPr>
        <p:sp>
          <p:nvSpPr>
            <p:cNvPr id="4104" name="6 Rectángulo"/>
            <p:cNvSpPr>
              <a:spLocks noChangeArrowheads="1"/>
            </p:cNvSpPr>
            <p:nvPr/>
          </p:nvSpPr>
          <p:spPr bwMode="auto">
            <a:xfrm>
              <a:off x="1897390" y="3140968"/>
              <a:ext cx="184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s-ES" b="0">
                <a:solidFill>
                  <a:srgbClr val="FBAE00"/>
                </a:solidFill>
                <a:latin typeface="Arial Black" pitchFamily="34" charset="0"/>
              </a:endParaRPr>
            </a:p>
          </p:txBody>
        </p:sp>
        <p:sp>
          <p:nvSpPr>
            <p:cNvPr id="4105" name="7 Rectángulo"/>
            <p:cNvSpPr>
              <a:spLocks noChangeArrowheads="1"/>
            </p:cNvSpPr>
            <p:nvPr/>
          </p:nvSpPr>
          <p:spPr bwMode="auto">
            <a:xfrm>
              <a:off x="1403648" y="3140968"/>
              <a:ext cx="2448272" cy="1447708"/>
            </a:xfrm>
            <a:prstGeom prst="rect">
              <a:avLst/>
            </a:prstGeom>
            <a:solidFill>
              <a:srgbClr val="FFCC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  <a:latin typeface="Futura" pitchFamily="-58" charset="0"/>
                </a:rPr>
                <a:t>The pointed arch</a:t>
              </a:r>
            </a:p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  <a:latin typeface="Futura" pitchFamily="-58" charset="0"/>
                </a:rPr>
                <a:t> The ribbed vault</a:t>
              </a:r>
            </a:p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  <a:latin typeface="Futura" pitchFamily="-58" charset="0"/>
                </a:rPr>
                <a:t> The flying buttress</a:t>
              </a:r>
              <a:endParaRPr lang="es-ES" dirty="0"/>
            </a:p>
          </p:txBody>
        </p:sp>
      </p:grp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395288" y="4005263"/>
            <a:ext cx="5329237" cy="2638447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Futura" pitchFamily="-58" charset="0"/>
              </a:rPr>
              <a:t>The Latin cross plan and usually three </a:t>
            </a:r>
            <a:r>
              <a:rPr lang="en-US" dirty="0" err="1">
                <a:solidFill>
                  <a:schemeClr val="bg1"/>
                </a:solidFill>
                <a:latin typeface="Futura" pitchFamily="-58" charset="0"/>
              </a:rPr>
              <a:t>storeys</a:t>
            </a:r>
            <a:r>
              <a:rPr lang="en-US" dirty="0">
                <a:solidFill>
                  <a:schemeClr val="bg1"/>
                </a:solidFill>
                <a:latin typeface="Futura" pitchFamily="-58" charset="0"/>
              </a:rPr>
              <a:t> 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Futura" pitchFamily="-58" charset="0"/>
              </a:rPr>
              <a:t> Several chapels opened to the side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Futura" pitchFamily="-58" charset="0"/>
              </a:rPr>
              <a:t> Stained glass windows and rose windows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Futura" pitchFamily="-58" charset="0"/>
              </a:rPr>
              <a:t> The use of stone as construction material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Futura" pitchFamily="-58" charset="0"/>
              </a:rPr>
              <a:t> The use of pillars to sustain the structure</a:t>
            </a:r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3995738" y="1052513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BAE00"/>
                </a:solidFill>
                <a:latin typeface="Futura" pitchFamily="-58" charset="0"/>
              </a:rPr>
              <a:t>The combination of  these elements made the construction  of tall buildings with large windows possible.</a:t>
            </a:r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" name="3 Grupo"/>
          <p:cNvGrpSpPr/>
          <p:nvPr/>
        </p:nvGrpSpPr>
        <p:grpSpPr>
          <a:xfrm>
            <a:off x="611560" y="404664"/>
            <a:ext cx="7920880" cy="5647114"/>
            <a:chOff x="827584" y="260648"/>
            <a:chExt cx="7920880" cy="5647114"/>
          </a:xfrm>
          <a:solidFill>
            <a:srgbClr val="FF9900"/>
          </a:solidFill>
        </p:grpSpPr>
        <p:pic>
          <p:nvPicPr>
            <p:cNvPr id="5" name="Picture 3" descr="~AUT018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7584" y="332656"/>
              <a:ext cx="7632848" cy="5575106"/>
            </a:xfrm>
            <a:prstGeom prst="rect">
              <a:avLst/>
            </a:prstGeom>
            <a:grpFill/>
            <a:ln>
              <a:solidFill>
                <a:srgbClr val="FF9900"/>
              </a:solidFill>
            </a:ln>
            <a:effectLst>
              <a:softEdge rad="112500"/>
            </a:effectLst>
          </p:spPr>
        </p:pic>
        <p:sp>
          <p:nvSpPr>
            <p:cNvPr id="6" name="5 Rectángulo"/>
            <p:cNvSpPr/>
            <p:nvPr/>
          </p:nvSpPr>
          <p:spPr>
            <a:xfrm>
              <a:off x="3059832" y="260648"/>
              <a:ext cx="1080120" cy="504056"/>
            </a:xfrm>
            <a:prstGeom prst="rect">
              <a:avLst/>
            </a:prstGeom>
            <a:grpFill/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400" dirty="0">
                  <a:solidFill>
                    <a:schemeClr val="bg1"/>
                  </a:solidFill>
                </a:rPr>
                <a:t>POINTED ARCH</a:t>
              </a: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6732240" y="404664"/>
              <a:ext cx="1080120" cy="504056"/>
            </a:xfrm>
            <a:prstGeom prst="rect">
              <a:avLst/>
            </a:prstGeom>
            <a:grpFill/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400" dirty="0">
                  <a:solidFill>
                    <a:schemeClr val="bg1"/>
                  </a:solidFill>
                </a:rPr>
                <a:t>RIBBED VAULT</a:t>
              </a:r>
            </a:p>
          </p:txBody>
        </p:sp>
        <p:sp>
          <p:nvSpPr>
            <p:cNvPr id="8" name="7 Rectángulo"/>
            <p:cNvSpPr/>
            <p:nvPr/>
          </p:nvSpPr>
          <p:spPr>
            <a:xfrm>
              <a:off x="7524328" y="1772816"/>
              <a:ext cx="1224136" cy="504056"/>
            </a:xfrm>
            <a:prstGeom prst="rect">
              <a:avLst/>
            </a:prstGeom>
            <a:grpFill/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400" dirty="0">
                  <a:solidFill>
                    <a:schemeClr val="bg1"/>
                  </a:solidFill>
                </a:rPr>
                <a:t>FLYING BUTTRESS</a:t>
              </a:r>
            </a:p>
          </p:txBody>
        </p:sp>
        <p:sp>
          <p:nvSpPr>
            <p:cNvPr id="9" name="8 Rectángulo"/>
            <p:cNvSpPr/>
            <p:nvPr/>
          </p:nvSpPr>
          <p:spPr>
            <a:xfrm>
              <a:off x="3275856" y="4869160"/>
              <a:ext cx="1368152" cy="504056"/>
            </a:xfrm>
            <a:prstGeom prst="rect">
              <a:avLst/>
            </a:prstGeom>
            <a:grpFill/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400" dirty="0">
                  <a:solidFill>
                    <a:schemeClr val="bg1"/>
                  </a:solidFill>
                </a:rPr>
                <a:t>EXTERNAL BUTTRESS</a:t>
              </a: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2699792" y="4293096"/>
              <a:ext cx="1080120" cy="504056"/>
            </a:xfrm>
            <a:prstGeom prst="rect">
              <a:avLst/>
            </a:prstGeom>
            <a:grpFill/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400" dirty="0">
                  <a:solidFill>
                    <a:schemeClr val="bg1"/>
                  </a:solidFill>
                </a:rPr>
                <a:t>PILLAR</a:t>
              </a:r>
            </a:p>
          </p:txBody>
        </p:sp>
      </p:grpSp>
      <p:sp>
        <p:nvSpPr>
          <p:cNvPr id="5123" name="10 Rectángulo"/>
          <p:cNvSpPr>
            <a:spLocks noChangeArrowheads="1"/>
          </p:cNvSpPr>
          <p:nvPr/>
        </p:nvSpPr>
        <p:spPr bwMode="auto">
          <a:xfrm>
            <a:off x="2771775" y="6165850"/>
            <a:ext cx="5426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BAE00"/>
                </a:solidFill>
              </a:rPr>
              <a:t>MAIN GOTHIC ARCHITECTURAL FEATURES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" name="34 Grupo"/>
          <p:cNvGrpSpPr>
            <a:grpSpLocks/>
          </p:cNvGrpSpPr>
          <p:nvPr/>
        </p:nvGrpSpPr>
        <p:grpSpPr bwMode="auto">
          <a:xfrm>
            <a:off x="0" y="-171450"/>
            <a:ext cx="8386763" cy="6904038"/>
            <a:chOff x="0" y="0"/>
            <a:chExt cx="8386790" cy="6904676"/>
          </a:xfrm>
        </p:grpSpPr>
        <p:pic>
          <p:nvPicPr>
            <p:cNvPr id="4" name="Picture 4" descr="http://farm4.static.flickr.com/3146/2856329360_bb14b010db.jpg?v=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0"/>
              <a:ext cx="7847238" cy="6904676"/>
            </a:xfrm>
            <a:prstGeom prst="rect">
              <a:avLst/>
            </a:prstGeom>
            <a:ln w="228600" cap="sq" cmpd="thickThin">
              <a:solidFill>
                <a:schemeClr val="bg1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1268" name="4 Rectángulo"/>
            <p:cNvSpPr>
              <a:spLocks noChangeArrowheads="1"/>
            </p:cNvSpPr>
            <p:nvPr/>
          </p:nvSpPr>
          <p:spPr bwMode="auto">
            <a:xfrm>
              <a:off x="3563888" y="1340768"/>
              <a:ext cx="720080" cy="288032"/>
            </a:xfrm>
            <a:prstGeom prst="rect">
              <a:avLst/>
            </a:prstGeom>
            <a:solidFill>
              <a:srgbClr val="FF9999"/>
            </a:solidFill>
            <a:ln w="9525" algn="ctr">
              <a:solidFill>
                <a:srgbClr val="FF9999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s-ES" sz="1000">
                  <a:solidFill>
                    <a:schemeClr val="bg1"/>
                  </a:solidFill>
                </a:rPr>
                <a:t>TOWER</a:t>
              </a:r>
            </a:p>
          </p:txBody>
        </p:sp>
        <p:sp>
          <p:nvSpPr>
            <p:cNvPr id="11269" name="5 Rectángulo"/>
            <p:cNvSpPr>
              <a:spLocks noChangeArrowheads="1"/>
            </p:cNvSpPr>
            <p:nvPr/>
          </p:nvSpPr>
          <p:spPr bwMode="auto">
            <a:xfrm>
              <a:off x="3851920" y="2204864"/>
              <a:ext cx="864096" cy="360040"/>
            </a:xfrm>
            <a:prstGeom prst="rect">
              <a:avLst/>
            </a:prstGeom>
            <a:solidFill>
              <a:srgbClr val="FF9999"/>
            </a:solidFill>
            <a:ln w="9525" algn="ctr">
              <a:solidFill>
                <a:srgbClr val="FF9999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1000">
                  <a:solidFill>
                    <a:schemeClr val="bg1"/>
                  </a:solidFill>
                </a:rPr>
                <a:t>POINTED ARCH</a:t>
              </a:r>
            </a:p>
          </p:txBody>
        </p:sp>
        <p:sp>
          <p:nvSpPr>
            <p:cNvPr id="11270" name="6 Rectángulo"/>
            <p:cNvSpPr>
              <a:spLocks noChangeArrowheads="1"/>
            </p:cNvSpPr>
            <p:nvPr/>
          </p:nvSpPr>
          <p:spPr bwMode="auto">
            <a:xfrm>
              <a:off x="6084168" y="1268760"/>
              <a:ext cx="864096" cy="360040"/>
            </a:xfrm>
            <a:prstGeom prst="rect">
              <a:avLst/>
            </a:prstGeom>
            <a:solidFill>
              <a:srgbClr val="FF9999"/>
            </a:solidFill>
            <a:ln w="9525" algn="ctr">
              <a:solidFill>
                <a:srgbClr val="FF9999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1000">
                  <a:solidFill>
                    <a:schemeClr val="bg1"/>
                  </a:solidFill>
                </a:rPr>
                <a:t>RIBBED </a:t>
              </a:r>
            </a:p>
            <a:p>
              <a:pPr algn="ctr"/>
              <a:r>
                <a:rPr lang="es-ES" sz="1000">
                  <a:solidFill>
                    <a:schemeClr val="bg1"/>
                  </a:solidFill>
                </a:rPr>
                <a:t>VALULT</a:t>
              </a:r>
            </a:p>
          </p:txBody>
        </p:sp>
        <p:sp>
          <p:nvSpPr>
            <p:cNvPr id="11271" name="7 Rectángulo"/>
            <p:cNvSpPr>
              <a:spLocks noChangeArrowheads="1"/>
            </p:cNvSpPr>
            <p:nvPr/>
          </p:nvSpPr>
          <p:spPr bwMode="auto">
            <a:xfrm>
              <a:off x="1043608" y="2564904"/>
              <a:ext cx="1224136" cy="360040"/>
            </a:xfrm>
            <a:prstGeom prst="rect">
              <a:avLst/>
            </a:prstGeom>
            <a:solidFill>
              <a:srgbClr val="FF9999"/>
            </a:solidFill>
            <a:ln w="9525" algn="ctr">
              <a:solidFill>
                <a:srgbClr val="FF9999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1000">
                  <a:solidFill>
                    <a:schemeClr val="bg1"/>
                  </a:solidFill>
                </a:rPr>
                <a:t>STAINED GLASS WINDOW</a:t>
              </a:r>
            </a:p>
          </p:txBody>
        </p:sp>
        <p:sp>
          <p:nvSpPr>
            <p:cNvPr id="11272" name="8 Rectángulo"/>
            <p:cNvSpPr>
              <a:spLocks noChangeArrowheads="1"/>
            </p:cNvSpPr>
            <p:nvPr/>
          </p:nvSpPr>
          <p:spPr bwMode="auto">
            <a:xfrm>
              <a:off x="4067944" y="4437112"/>
              <a:ext cx="648072" cy="216024"/>
            </a:xfrm>
            <a:prstGeom prst="rect">
              <a:avLst/>
            </a:prstGeom>
            <a:solidFill>
              <a:srgbClr val="FF9999"/>
            </a:solidFill>
            <a:ln w="9525" algn="ctr">
              <a:solidFill>
                <a:srgbClr val="FF9999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1000">
                  <a:solidFill>
                    <a:schemeClr val="bg1"/>
                  </a:solidFill>
                </a:rPr>
                <a:t>PIER</a:t>
              </a:r>
            </a:p>
          </p:txBody>
        </p:sp>
        <p:sp>
          <p:nvSpPr>
            <p:cNvPr id="11273" name="9 Rectángulo"/>
            <p:cNvSpPr>
              <a:spLocks noChangeArrowheads="1"/>
            </p:cNvSpPr>
            <p:nvPr/>
          </p:nvSpPr>
          <p:spPr bwMode="auto">
            <a:xfrm>
              <a:off x="4211960" y="4725144"/>
              <a:ext cx="864096" cy="360040"/>
            </a:xfrm>
            <a:prstGeom prst="rect">
              <a:avLst/>
            </a:prstGeom>
            <a:solidFill>
              <a:srgbClr val="FF9999"/>
            </a:solidFill>
            <a:ln w="9525" algn="ctr">
              <a:solidFill>
                <a:srgbClr val="FF9999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1000">
                  <a:solidFill>
                    <a:schemeClr val="bg1"/>
                  </a:solidFill>
                </a:rPr>
                <a:t>CENTRAL NAVE</a:t>
              </a:r>
            </a:p>
          </p:txBody>
        </p:sp>
        <p:sp>
          <p:nvSpPr>
            <p:cNvPr id="11274" name="10 Rectángulo"/>
            <p:cNvSpPr>
              <a:spLocks noChangeArrowheads="1"/>
            </p:cNvSpPr>
            <p:nvPr/>
          </p:nvSpPr>
          <p:spPr bwMode="auto">
            <a:xfrm>
              <a:off x="5580112" y="4869160"/>
              <a:ext cx="576064" cy="216024"/>
            </a:xfrm>
            <a:prstGeom prst="rect">
              <a:avLst/>
            </a:prstGeom>
            <a:solidFill>
              <a:srgbClr val="FF9999"/>
            </a:solidFill>
            <a:ln w="9525" algn="ctr">
              <a:solidFill>
                <a:srgbClr val="FF9999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1000">
                  <a:solidFill>
                    <a:schemeClr val="bg1"/>
                  </a:solidFill>
                </a:rPr>
                <a:t>AISLE</a:t>
              </a:r>
            </a:p>
          </p:txBody>
        </p:sp>
        <p:sp>
          <p:nvSpPr>
            <p:cNvPr id="11275" name="11 Rectángulo"/>
            <p:cNvSpPr>
              <a:spLocks noChangeArrowheads="1"/>
            </p:cNvSpPr>
            <p:nvPr/>
          </p:nvSpPr>
          <p:spPr bwMode="auto">
            <a:xfrm>
              <a:off x="7092280" y="4869160"/>
              <a:ext cx="864096" cy="360040"/>
            </a:xfrm>
            <a:prstGeom prst="rect">
              <a:avLst/>
            </a:prstGeom>
            <a:solidFill>
              <a:srgbClr val="FF9999"/>
            </a:solidFill>
            <a:ln w="9525" algn="ctr">
              <a:solidFill>
                <a:srgbClr val="FF9999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1000">
                  <a:solidFill>
                    <a:schemeClr val="bg1"/>
                  </a:solidFill>
                </a:rPr>
                <a:t>FLYING BUTRESS</a:t>
              </a:r>
            </a:p>
          </p:txBody>
        </p:sp>
        <p:sp>
          <p:nvSpPr>
            <p:cNvPr id="11276" name="12 Rectángulo"/>
            <p:cNvSpPr>
              <a:spLocks noChangeArrowheads="1"/>
            </p:cNvSpPr>
            <p:nvPr/>
          </p:nvSpPr>
          <p:spPr bwMode="auto">
            <a:xfrm>
              <a:off x="7452320" y="4509120"/>
              <a:ext cx="792088" cy="216024"/>
            </a:xfrm>
            <a:prstGeom prst="rect">
              <a:avLst/>
            </a:prstGeom>
            <a:solidFill>
              <a:srgbClr val="FF9999"/>
            </a:solidFill>
            <a:ln w="9525" algn="ctr">
              <a:solidFill>
                <a:srgbClr val="FF9999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1000">
                  <a:solidFill>
                    <a:schemeClr val="bg1"/>
                  </a:solidFill>
                </a:rPr>
                <a:t>BUTRESS</a:t>
              </a:r>
            </a:p>
          </p:txBody>
        </p:sp>
        <p:sp>
          <p:nvSpPr>
            <p:cNvPr id="11277" name="13 Rectángulo"/>
            <p:cNvSpPr>
              <a:spLocks noChangeArrowheads="1"/>
            </p:cNvSpPr>
            <p:nvPr/>
          </p:nvSpPr>
          <p:spPr bwMode="auto">
            <a:xfrm>
              <a:off x="539552" y="6237312"/>
              <a:ext cx="1080120" cy="620688"/>
            </a:xfrm>
            <a:prstGeom prst="rect">
              <a:avLst/>
            </a:prstGeom>
            <a:solidFill>
              <a:srgbClr val="FF9999"/>
            </a:solidFill>
            <a:ln w="9525" algn="ctr">
              <a:solidFill>
                <a:srgbClr val="FF9999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1000">
                  <a:solidFill>
                    <a:schemeClr val="bg1"/>
                  </a:solidFill>
                </a:rPr>
                <a:t>HIGHER AND  LIIGHTER WALLS</a:t>
              </a:r>
            </a:p>
          </p:txBody>
        </p:sp>
        <p:sp>
          <p:nvSpPr>
            <p:cNvPr id="11278" name="14 Rectángulo"/>
            <p:cNvSpPr>
              <a:spLocks noChangeArrowheads="1"/>
            </p:cNvSpPr>
            <p:nvPr/>
          </p:nvSpPr>
          <p:spPr bwMode="auto">
            <a:xfrm>
              <a:off x="2915816" y="6641976"/>
              <a:ext cx="864096" cy="216024"/>
            </a:xfrm>
            <a:prstGeom prst="rect">
              <a:avLst/>
            </a:prstGeom>
            <a:solidFill>
              <a:srgbClr val="FF9999"/>
            </a:solidFill>
            <a:ln w="9525" algn="ctr">
              <a:solidFill>
                <a:srgbClr val="FF9999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1000">
                  <a:solidFill>
                    <a:schemeClr val="bg1"/>
                  </a:solidFill>
                </a:rPr>
                <a:t>APSES</a:t>
              </a:r>
            </a:p>
          </p:txBody>
        </p:sp>
        <p:sp>
          <p:nvSpPr>
            <p:cNvPr id="11279" name="15 Rectángulo"/>
            <p:cNvSpPr>
              <a:spLocks noChangeArrowheads="1"/>
            </p:cNvSpPr>
            <p:nvPr/>
          </p:nvSpPr>
          <p:spPr bwMode="auto">
            <a:xfrm>
              <a:off x="1187624" y="188640"/>
              <a:ext cx="864096" cy="360040"/>
            </a:xfrm>
            <a:prstGeom prst="rect">
              <a:avLst/>
            </a:prstGeom>
            <a:solidFill>
              <a:srgbClr val="FF9999"/>
            </a:solidFill>
            <a:ln w="9525" algn="ctr">
              <a:solidFill>
                <a:srgbClr val="FF9999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1000">
                  <a:solidFill>
                    <a:schemeClr val="bg1"/>
                  </a:solidFill>
                </a:rPr>
                <a:t>ROSE WINDOW</a:t>
              </a:r>
            </a:p>
          </p:txBody>
        </p:sp>
        <p:sp>
          <p:nvSpPr>
            <p:cNvPr id="11280" name="16 Rectángulo"/>
            <p:cNvSpPr>
              <a:spLocks noChangeArrowheads="1"/>
            </p:cNvSpPr>
            <p:nvPr/>
          </p:nvSpPr>
          <p:spPr bwMode="auto">
            <a:xfrm>
              <a:off x="827584" y="1772816"/>
              <a:ext cx="1656184" cy="216024"/>
            </a:xfrm>
            <a:prstGeom prst="rect">
              <a:avLst/>
            </a:prstGeom>
            <a:solidFill>
              <a:srgbClr val="FF9999"/>
            </a:solidFill>
            <a:ln w="9525" algn="ctr">
              <a:solidFill>
                <a:srgbClr val="FF9999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1000">
                  <a:solidFill>
                    <a:schemeClr val="bg1"/>
                  </a:solidFill>
                </a:rPr>
                <a:t>MAIN FACADE</a:t>
              </a:r>
            </a:p>
          </p:txBody>
        </p:sp>
        <p:sp>
          <p:nvSpPr>
            <p:cNvPr id="11281" name="28 Rectángulo"/>
            <p:cNvSpPr>
              <a:spLocks noChangeArrowheads="1"/>
            </p:cNvSpPr>
            <p:nvPr/>
          </p:nvSpPr>
          <p:spPr bwMode="auto">
            <a:xfrm>
              <a:off x="0" y="3429000"/>
              <a:ext cx="1043608" cy="216024"/>
            </a:xfrm>
            <a:prstGeom prst="rect">
              <a:avLst/>
            </a:prstGeom>
            <a:solidFill>
              <a:srgbClr val="FF9999"/>
            </a:solidFill>
            <a:ln w="9525" algn="ctr">
              <a:solidFill>
                <a:srgbClr val="FF9999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1000">
                  <a:solidFill>
                    <a:schemeClr val="bg1"/>
                  </a:solidFill>
                </a:rPr>
                <a:t>PINNACLE</a:t>
              </a:r>
            </a:p>
          </p:txBody>
        </p:sp>
        <p:sp>
          <p:nvSpPr>
            <p:cNvPr id="11282" name="29 Rectángulo"/>
            <p:cNvSpPr>
              <a:spLocks noChangeArrowheads="1"/>
            </p:cNvSpPr>
            <p:nvPr/>
          </p:nvSpPr>
          <p:spPr bwMode="auto">
            <a:xfrm>
              <a:off x="3851920" y="908720"/>
              <a:ext cx="1224136" cy="216024"/>
            </a:xfrm>
            <a:prstGeom prst="rect">
              <a:avLst/>
            </a:prstGeom>
            <a:solidFill>
              <a:srgbClr val="FF9999"/>
            </a:solidFill>
            <a:ln w="9525" algn="ctr">
              <a:solidFill>
                <a:srgbClr val="FF9999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1000">
                  <a:solidFill>
                    <a:schemeClr val="bg1"/>
                  </a:solidFill>
                </a:rPr>
                <a:t>CLEARSTOREY</a:t>
              </a:r>
            </a:p>
          </p:txBody>
        </p:sp>
        <p:cxnSp>
          <p:nvCxnSpPr>
            <p:cNvPr id="11283" name="31 Conector recto"/>
            <p:cNvCxnSpPr>
              <a:cxnSpLocks noChangeShapeType="1"/>
            </p:cNvCxnSpPr>
            <p:nvPr/>
          </p:nvCxnSpPr>
          <p:spPr bwMode="auto">
            <a:xfrm flipH="1" flipV="1">
              <a:off x="611560" y="3645024"/>
              <a:ext cx="576064" cy="360040"/>
            </a:xfrm>
            <a:prstGeom prst="line">
              <a:avLst/>
            </a:prstGeom>
            <a:noFill/>
            <a:ln w="1270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1284" name="32 Conector recto"/>
            <p:cNvCxnSpPr>
              <a:cxnSpLocks noChangeShapeType="1"/>
            </p:cNvCxnSpPr>
            <p:nvPr/>
          </p:nvCxnSpPr>
          <p:spPr bwMode="auto">
            <a:xfrm flipH="1" flipV="1">
              <a:off x="4499992" y="1124744"/>
              <a:ext cx="576064" cy="2232248"/>
            </a:xfrm>
            <a:prstGeom prst="line">
              <a:avLst/>
            </a:prstGeom>
            <a:noFill/>
            <a:ln w="12700" algn="ctr">
              <a:solidFill>
                <a:schemeClr val="bg1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31554" name="Text Box 2"/>
          <p:cNvSpPr txBox="1">
            <a:spLocks noChangeArrowheads="1"/>
          </p:cNvSpPr>
          <p:nvPr/>
        </p:nvSpPr>
        <p:spPr bwMode="auto">
          <a:xfrm>
            <a:off x="152400" y="5238750"/>
            <a:ext cx="83058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BAE00"/>
                </a:solidFill>
              </a:rPr>
              <a:t>West facade of Chartres Cathedral</a:t>
            </a:r>
            <a:endParaRPr lang="en-US" b="0" i="1">
              <a:solidFill>
                <a:srgbClr val="FBAE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b="0">
                <a:solidFill>
                  <a:srgbClr val="FBAE00"/>
                </a:solidFill>
              </a:rPr>
              <a:t>Chartres, France</a:t>
            </a:r>
            <a:endParaRPr lang="en-US" sz="1600" b="0" i="1">
              <a:solidFill>
                <a:srgbClr val="FBAE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600" b="0">
                <a:solidFill>
                  <a:srgbClr val="FBAE00"/>
                </a:solidFill>
              </a:rPr>
              <a:t>begun 1134, rebuilt beginning 1194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 cstate="print"/>
          <a:srcRect b="3947"/>
          <a:stretch>
            <a:fillRect/>
          </a:stretch>
        </p:blipFill>
        <p:spPr bwMode="auto">
          <a:xfrm>
            <a:off x="4300538" y="533400"/>
            <a:ext cx="461486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07330" name="Text Box 2"/>
          <p:cNvSpPr txBox="1">
            <a:spLocks noChangeArrowheads="1"/>
          </p:cNvSpPr>
          <p:nvPr/>
        </p:nvSpPr>
        <p:spPr bwMode="auto">
          <a:xfrm>
            <a:off x="152400" y="5238750"/>
            <a:ext cx="47244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BAE00"/>
                </a:solidFill>
              </a:rPr>
              <a:t>nave of Laon Cathedral</a:t>
            </a:r>
            <a:endParaRPr lang="en-US" b="0" i="1">
              <a:solidFill>
                <a:srgbClr val="FBAE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b="0">
                <a:solidFill>
                  <a:srgbClr val="FBAE00"/>
                </a:solidFill>
              </a:rPr>
              <a:t>Laon, France</a:t>
            </a:r>
            <a:endParaRPr lang="en-US" sz="1600" b="0" i="1">
              <a:solidFill>
                <a:srgbClr val="FBAE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600" b="0">
                <a:solidFill>
                  <a:srgbClr val="FBAE00"/>
                </a:solidFill>
              </a:rPr>
              <a:t>begun ca. 1190</a:t>
            </a:r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4124325" y="533400"/>
            <a:ext cx="456247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01186" name="Text Box 2"/>
          <p:cNvSpPr txBox="1">
            <a:spLocks noChangeArrowheads="1"/>
          </p:cNvSpPr>
          <p:nvPr/>
        </p:nvSpPr>
        <p:spPr bwMode="auto">
          <a:xfrm>
            <a:off x="152400" y="5010150"/>
            <a:ext cx="44196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BAE00"/>
                </a:solidFill>
              </a:rPr>
              <a:t>Chartres Cathedral</a:t>
            </a:r>
            <a:endParaRPr lang="en-US" b="0" i="1">
              <a:solidFill>
                <a:srgbClr val="FBAE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b="0">
                <a:solidFill>
                  <a:srgbClr val="FBAE00"/>
                </a:solidFill>
              </a:rPr>
              <a:t>Chartres, France</a:t>
            </a:r>
            <a:endParaRPr lang="en-US" sz="1600" b="0" i="1">
              <a:solidFill>
                <a:srgbClr val="FBAE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600" b="0">
                <a:solidFill>
                  <a:srgbClr val="FBAE00"/>
                </a:solidFill>
              </a:rPr>
              <a:t>begun 1134</a:t>
            </a:r>
            <a:br>
              <a:rPr lang="en-US" sz="1600" b="0">
                <a:solidFill>
                  <a:srgbClr val="FBAE00"/>
                </a:solidFill>
              </a:rPr>
            </a:br>
            <a:r>
              <a:rPr lang="en-US" sz="1600" b="0">
                <a:solidFill>
                  <a:srgbClr val="FBAE00"/>
                </a:solidFill>
              </a:rPr>
              <a:t>rebuilt beginning 1194</a:t>
            </a: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3538538" y="533400"/>
            <a:ext cx="5148262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66018" name="Text Box 2"/>
          <p:cNvSpPr txBox="1">
            <a:spLocks noChangeArrowheads="1"/>
          </p:cNvSpPr>
          <p:nvPr/>
        </p:nvSpPr>
        <p:spPr bwMode="auto">
          <a:xfrm>
            <a:off x="152400" y="5238750"/>
            <a:ext cx="47244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BAE00"/>
                </a:solidFill>
              </a:rPr>
              <a:t>West façade of Reims Cathedral</a:t>
            </a:r>
            <a:endParaRPr lang="en-US" b="0" i="1">
              <a:solidFill>
                <a:srgbClr val="FBAE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b="0">
                <a:solidFill>
                  <a:srgbClr val="FBAE00"/>
                </a:solidFill>
              </a:rPr>
              <a:t>Reims, France</a:t>
            </a:r>
            <a:endParaRPr lang="en-US" sz="1600" b="0" i="1">
              <a:solidFill>
                <a:srgbClr val="FBAE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600" b="0">
                <a:solidFill>
                  <a:srgbClr val="FBAE00"/>
                </a:solidFill>
              </a:rPr>
              <a:t>begun ca. 1225-1290</a:t>
            </a: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4760913" y="533400"/>
            <a:ext cx="4154487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873</Words>
  <Application>Microsoft Office PowerPoint</Application>
  <PresentationFormat>Presentación en pantalla (4:3)</PresentationFormat>
  <Paragraphs>144</Paragraphs>
  <Slides>20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Gema</dc:creator>
  <cp:lastModifiedBy>Gema</cp:lastModifiedBy>
  <cp:revision>2</cp:revision>
  <dcterms:created xsi:type="dcterms:W3CDTF">2016-01-26T17:16:33Z</dcterms:created>
  <dcterms:modified xsi:type="dcterms:W3CDTF">2016-01-28T14:43:00Z</dcterms:modified>
</cp:coreProperties>
</file>